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62" r:id="rId2"/>
    <p:sldId id="358" r:id="rId3"/>
    <p:sldId id="359" r:id="rId4"/>
    <p:sldId id="298" r:id="rId5"/>
  </p:sldIdLst>
  <p:sldSz cx="9144000" cy="6858000" type="screen4x3"/>
  <p:notesSz cx="9872663" cy="6800850"/>
  <p:defaultTextStyle>
    <a:defPPr>
      <a:defRPr lang="ru-RU"/>
    </a:defPPr>
    <a:lvl1pPr marL="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3E21"/>
    <a:srgbClr val="FBC57A"/>
    <a:srgbClr val="E7252B"/>
    <a:srgbClr val="E9A04F"/>
    <a:srgbClr val="D69C57"/>
    <a:srgbClr val="000000"/>
    <a:srgbClr val="E42120"/>
    <a:srgbClr val="EB7371"/>
    <a:srgbClr val="F86609"/>
    <a:srgbClr val="FAB0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46" autoAdjust="0"/>
    <p:restoredTop sz="92923" autoAdjust="0"/>
  </p:normalViewPr>
  <p:slideViewPr>
    <p:cSldViewPr>
      <p:cViewPr varScale="1">
        <p:scale>
          <a:sx n="104" d="100"/>
          <a:sy n="104" d="100"/>
        </p:scale>
        <p:origin x="2724" y="72"/>
      </p:cViewPr>
      <p:guideLst>
        <p:guide orient="horz" pos="1620"/>
        <p:guide pos="288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8154" cy="340800"/>
          </a:xfrm>
          <a:prstGeom prst="rect">
            <a:avLst/>
          </a:prstGeom>
        </p:spPr>
        <p:txBody>
          <a:bodyPr vert="horz" lIns="90544" tIns="45272" rIns="90544" bIns="4527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92225" y="0"/>
            <a:ext cx="4278154" cy="340800"/>
          </a:xfrm>
          <a:prstGeom prst="rect">
            <a:avLst/>
          </a:prstGeom>
        </p:spPr>
        <p:txBody>
          <a:bodyPr vert="horz" lIns="90544" tIns="45272" rIns="90544" bIns="45272" rtlCol="0"/>
          <a:lstStyle>
            <a:lvl1pPr algn="r">
              <a:defRPr sz="1200"/>
            </a:lvl1pPr>
          </a:lstStyle>
          <a:p>
            <a:fld id="{D4E8AB58-60FD-4751-9FCE-BC10FB4AFF69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60051"/>
            <a:ext cx="4278154" cy="340799"/>
          </a:xfrm>
          <a:prstGeom prst="rect">
            <a:avLst/>
          </a:prstGeom>
        </p:spPr>
        <p:txBody>
          <a:bodyPr vert="horz" lIns="90544" tIns="45272" rIns="90544" bIns="4527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92225" y="6460051"/>
            <a:ext cx="4278154" cy="340799"/>
          </a:xfrm>
          <a:prstGeom prst="rect">
            <a:avLst/>
          </a:prstGeom>
        </p:spPr>
        <p:txBody>
          <a:bodyPr vert="horz" lIns="90544" tIns="45272" rIns="90544" bIns="45272" rtlCol="0" anchor="b"/>
          <a:lstStyle>
            <a:lvl1pPr algn="r">
              <a:defRPr sz="1200"/>
            </a:lvl1pPr>
          </a:lstStyle>
          <a:p>
            <a:fld id="{7FC6C014-BF04-4AFC-A1CE-0B83B538D9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33505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227" y="1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/>
          <a:lstStyle>
            <a:lvl1pPr algn="r">
              <a:defRPr sz="1200"/>
            </a:lvl1pPr>
          </a:lstStyle>
          <a:p>
            <a:fld id="{F62CFE5E-31F8-46A3-AFC3-4076C217C4F8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398837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51" tIns="45575" rIns="91151" bIns="4557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7268" y="3230404"/>
            <a:ext cx="7898130" cy="3060383"/>
          </a:xfrm>
          <a:prstGeom prst="rect">
            <a:avLst/>
          </a:prstGeom>
        </p:spPr>
        <p:txBody>
          <a:bodyPr vert="horz" lIns="91151" tIns="45575" rIns="91151" bIns="4557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9627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227" y="6459627"/>
            <a:ext cx="4278153" cy="340043"/>
          </a:xfrm>
          <a:prstGeom prst="rect">
            <a:avLst/>
          </a:prstGeom>
        </p:spPr>
        <p:txBody>
          <a:bodyPr vert="horz" lIns="91151" tIns="45575" rIns="91151" bIns="45575" rtlCol="0" anchor="b"/>
          <a:lstStyle>
            <a:lvl1pPr algn="r">
              <a:defRPr sz="1200"/>
            </a:lvl1pPr>
          </a:lstStyle>
          <a:p>
            <a:fld id="{30032AB4-5745-4E43-8EEE-E4BC0DB82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83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5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0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7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4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24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99" algn="l" defTabSz="91435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032AB4-5745-4E43-8EEE-E4BC0DB82E91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193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36913" y="509588"/>
            <a:ext cx="3398837" cy="2551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9096D-1E05-42B8-950A-6A9819D49B9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715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1" y="274640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2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39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5" indent="0">
              <a:buNone/>
              <a:defRPr sz="2000" b="1"/>
            </a:lvl2pPr>
            <a:lvl3pPr marL="914350" indent="0">
              <a:buNone/>
              <a:defRPr sz="1800" b="1"/>
            </a:lvl3pPr>
            <a:lvl4pPr marL="1371524" indent="0">
              <a:buNone/>
              <a:defRPr sz="1600" b="1"/>
            </a:lvl4pPr>
            <a:lvl5pPr marL="1828700" indent="0">
              <a:buNone/>
              <a:defRPr sz="1600" b="1"/>
            </a:lvl5pPr>
            <a:lvl6pPr marL="2285874" indent="0">
              <a:buNone/>
              <a:defRPr sz="1600" b="1"/>
            </a:lvl6pPr>
            <a:lvl7pPr marL="2743049" indent="0">
              <a:buNone/>
              <a:defRPr sz="1600" b="1"/>
            </a:lvl7pPr>
            <a:lvl8pPr marL="3200224" indent="0">
              <a:buNone/>
              <a:defRPr sz="1600" b="1"/>
            </a:lvl8pPr>
            <a:lvl9pPr marL="365739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73053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9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9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5" indent="0">
              <a:buNone/>
              <a:defRPr sz="2800"/>
            </a:lvl2pPr>
            <a:lvl3pPr marL="914350" indent="0">
              <a:buNone/>
              <a:defRPr sz="2400"/>
            </a:lvl3pPr>
            <a:lvl4pPr marL="1371524" indent="0">
              <a:buNone/>
              <a:defRPr sz="2000"/>
            </a:lvl4pPr>
            <a:lvl5pPr marL="1828700" indent="0">
              <a:buNone/>
              <a:defRPr sz="2000"/>
            </a:lvl5pPr>
            <a:lvl6pPr marL="2285874" indent="0">
              <a:buNone/>
              <a:defRPr sz="2000"/>
            </a:lvl6pPr>
            <a:lvl7pPr marL="2743049" indent="0">
              <a:buNone/>
              <a:defRPr sz="2000"/>
            </a:lvl7pPr>
            <a:lvl8pPr marL="3200224" indent="0">
              <a:buNone/>
              <a:defRPr sz="2000"/>
            </a:lvl8pPr>
            <a:lvl9pPr marL="365739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9" y="5367343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75" indent="0">
              <a:buNone/>
              <a:defRPr sz="1200"/>
            </a:lvl2pPr>
            <a:lvl3pPr marL="914350" indent="0">
              <a:buNone/>
              <a:defRPr sz="1000"/>
            </a:lvl3pPr>
            <a:lvl4pPr marL="1371524" indent="0">
              <a:buNone/>
              <a:defRPr sz="900"/>
            </a:lvl4pPr>
            <a:lvl5pPr marL="1828700" indent="0">
              <a:buNone/>
              <a:defRPr sz="900"/>
            </a:lvl5pPr>
            <a:lvl6pPr marL="2285874" indent="0">
              <a:buNone/>
              <a:defRPr sz="900"/>
            </a:lvl6pPr>
            <a:lvl7pPr marL="2743049" indent="0">
              <a:buNone/>
              <a:defRPr sz="900"/>
            </a:lvl7pPr>
            <a:lvl8pPr marL="3200224" indent="0">
              <a:buNone/>
              <a:defRPr sz="900"/>
            </a:lvl8pPr>
            <a:lvl9pPr marL="365739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35" tIns="45717" rIns="91435" bIns="45717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7" rIns="91435" bIns="457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2"/>
            <a:ext cx="2895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35" tIns="45717" rIns="91435" bIns="457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5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1" indent="-342881" algn="l" defTabSz="91435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09" indent="-285734" algn="l" defTabSz="91435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8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2" indent="-228588" algn="l" defTabSz="91435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87" indent="-228588" algn="l" defTabSz="91435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6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3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12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86" indent="-228588" algn="l" defTabSz="91435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5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0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7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24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99" algn="l" defTabSz="9143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1406" y="842671"/>
            <a:ext cx="9185406" cy="6040978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6E2832D7-E51F-488F-9A4C-96046FB84C54}"/>
              </a:ext>
            </a:extLst>
          </p:cNvPr>
          <p:cNvSpPr txBox="1"/>
          <p:nvPr/>
        </p:nvSpPr>
        <p:spPr>
          <a:xfrm>
            <a:off x="6333314" y="5993360"/>
            <a:ext cx="1848423" cy="369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/>
              <a:t>КАРАЧАЕВО-ЧЕРКЕССКАЯ</a:t>
            </a:r>
          </a:p>
          <a:p>
            <a:pPr algn="ctr"/>
            <a:r>
              <a:rPr lang="ru-RU" sz="900" dirty="0"/>
              <a:t>РЕСПУБЛИКА</a:t>
            </a:r>
          </a:p>
        </p:txBody>
      </p:sp>
      <p:sp>
        <p:nvSpPr>
          <p:cNvPr id="126" name="Line 36"/>
          <p:cNvSpPr>
            <a:spLocks noChangeShapeType="1"/>
          </p:cNvSpPr>
          <p:nvPr/>
        </p:nvSpPr>
        <p:spPr bwMode="auto">
          <a:xfrm>
            <a:off x="5900803" y="6883649"/>
            <a:ext cx="261326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68528" tIns="34263" rIns="68528" bIns="34263"/>
          <a:lstStyle/>
          <a:p>
            <a:endParaRPr lang="ru-RU" sz="1013" dirty="0"/>
          </a:p>
        </p:txBody>
      </p:sp>
      <p:sp>
        <p:nvSpPr>
          <p:cNvPr id="127" name="Прямоугольник 126"/>
          <p:cNvSpPr/>
          <p:nvPr/>
        </p:nvSpPr>
        <p:spPr>
          <a:xfrm>
            <a:off x="1547664" y="5452454"/>
            <a:ext cx="1761468" cy="208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-36512" y="824525"/>
            <a:ext cx="2676232" cy="223136"/>
          </a:xfrm>
          <a:prstGeom prst="rect">
            <a:avLst/>
          </a:prstGeom>
          <a:solidFill>
            <a:schemeClr val="accent2"/>
          </a:solidFill>
          <a:effectLst>
            <a:softEdge rad="63500"/>
          </a:effectLst>
        </p:spPr>
        <p:txBody>
          <a:bodyPr wrap="square" lIns="68579" tIns="34289" rIns="68579" bIns="3428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 (на 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02.09.2024</a:t>
            </a:r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804249" y="2035624"/>
            <a:ext cx="2331446" cy="246219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Прогнозируемая метеообстановка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5481" y="842672"/>
            <a:ext cx="2096611" cy="1159369"/>
            <a:chOff x="7016625" y="845335"/>
            <a:chExt cx="2096611" cy="1159369"/>
          </a:xfrm>
        </p:grpSpPr>
        <p:grpSp>
          <p:nvGrpSpPr>
            <p:cNvPr id="188" name="Группа 2"/>
            <p:cNvGrpSpPr>
              <a:grpSpLocks/>
            </p:cNvGrpSpPr>
            <p:nvPr/>
          </p:nvGrpSpPr>
          <p:grpSpPr bwMode="auto">
            <a:xfrm>
              <a:off x="7016625" y="845335"/>
              <a:ext cx="2096611" cy="1159369"/>
              <a:chOff x="3881365" y="5911948"/>
              <a:chExt cx="2016675" cy="581166"/>
            </a:xfrm>
            <a:solidFill>
              <a:schemeClr val="bg1"/>
            </a:solidFill>
          </p:grpSpPr>
          <p:sp>
            <p:nvSpPr>
              <p:cNvPr id="193" name="Прямоугольник 192"/>
              <p:cNvSpPr/>
              <p:nvPr/>
            </p:nvSpPr>
            <p:spPr bwMode="auto">
              <a:xfrm>
                <a:off x="3881365" y="5911948"/>
                <a:ext cx="2016675" cy="581166"/>
              </a:xfrm>
              <a:prstGeom prst="rect">
                <a:avLst/>
              </a:prstGeom>
              <a:grp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352" tIns="38177" rIns="76352" bIns="38177" anchor="ctr"/>
              <a:lstStyle>
                <a:defPPr>
                  <a:defRPr lang="ru-RU"/>
                </a:defPPr>
                <a:lvl1pPr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508000" indent="-50800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038225" indent="-123825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566863" indent="-195263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2097088" indent="-268288" algn="l" defTabSz="1038225" rtl="0" fontAlgn="base">
                  <a:spcBef>
                    <a:spcPct val="0"/>
                  </a:spcBef>
                  <a:spcAft>
                    <a:spcPct val="0"/>
                  </a:spcAft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1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ru-RU" sz="9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4" name="TextBox 5"/>
              <p:cNvSpPr txBox="1">
                <a:spLocks noChangeArrowheads="1"/>
              </p:cNvSpPr>
              <p:nvPr/>
            </p:nvSpPr>
            <p:spPr bwMode="auto">
              <a:xfrm>
                <a:off x="4049018" y="5936972"/>
                <a:ext cx="1682267" cy="12104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square" lIns="86738" tIns="43370" rIns="86738" bIns="43370">
                <a:spAutoFit/>
              </a:bodyPr>
              <a:lstStyle>
                <a:lvl1pPr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1000" b="1" dirty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Условные обозначения</a:t>
                </a:r>
              </a:p>
            </p:txBody>
          </p:sp>
        </p:grpSp>
        <p:sp>
          <p:nvSpPr>
            <p:cNvPr id="189" name="Rectangle 197"/>
            <p:cNvSpPr>
              <a:spLocks noChangeArrowheads="1"/>
            </p:cNvSpPr>
            <p:nvPr/>
          </p:nvSpPr>
          <p:spPr bwMode="auto">
            <a:xfrm>
              <a:off x="7621060" y="1400180"/>
              <a:ext cx="209966" cy="157277"/>
            </a:xfrm>
            <a:prstGeom prst="rect">
              <a:avLst/>
            </a:prstGeom>
            <a:solidFill>
              <a:srgbClr val="FF0000">
                <a:alpha val="65097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  <a:latin typeface="Calibri"/>
              </a:endParaRPr>
            </a:p>
          </p:txBody>
        </p:sp>
        <p:sp>
          <p:nvSpPr>
            <p:cNvPr id="190" name="Rectangle 201"/>
            <p:cNvSpPr>
              <a:spLocks noChangeArrowheads="1"/>
            </p:cNvSpPr>
            <p:nvPr/>
          </p:nvSpPr>
          <p:spPr bwMode="auto">
            <a:xfrm>
              <a:off x="7618825" y="1643056"/>
              <a:ext cx="209966" cy="16008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18" tIns="45709" rIns="91418" bIns="45709" anchor="ctr"/>
            <a:lstStyle/>
            <a:p>
              <a:endParaRPr lang="ru-RU" altLang="ru-RU" dirty="0">
                <a:solidFill>
                  <a:srgbClr val="000000"/>
                </a:solidFill>
              </a:endParaRPr>
            </a:p>
          </p:txBody>
        </p:sp>
        <p:sp>
          <p:nvSpPr>
            <p:cNvPr id="191" name="Text Box 202"/>
            <p:cNvSpPr txBox="1">
              <a:spLocks noChangeArrowheads="1"/>
            </p:cNvSpPr>
            <p:nvPr/>
          </p:nvSpPr>
          <p:spPr bwMode="auto">
            <a:xfrm>
              <a:off x="7921881" y="1323066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 класс</a:t>
              </a:r>
            </a:p>
          </p:txBody>
        </p:sp>
        <p:sp>
          <p:nvSpPr>
            <p:cNvPr id="192" name="Text Box 208"/>
            <p:cNvSpPr txBox="1">
              <a:spLocks noChangeArrowheads="1"/>
            </p:cNvSpPr>
            <p:nvPr/>
          </p:nvSpPr>
          <p:spPr bwMode="auto">
            <a:xfrm>
              <a:off x="7906222" y="1557577"/>
              <a:ext cx="864433" cy="246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18" tIns="45709" rIns="91418" bIns="45709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10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 класс</a:t>
              </a:r>
            </a:p>
          </p:txBody>
        </p:sp>
      </p:grpSp>
      <p:graphicFrame>
        <p:nvGraphicFramePr>
          <p:cNvPr id="154" name="Таблица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251562"/>
              </p:ext>
            </p:extLst>
          </p:nvPr>
        </p:nvGraphicFramePr>
        <p:xfrm>
          <a:off x="6767" y="5928360"/>
          <a:ext cx="3778469" cy="929640"/>
        </p:xfrm>
        <a:graphic>
          <a:graphicData uri="http://schemas.openxmlformats.org/drawingml/2006/table">
            <a:tbl>
              <a:tblPr/>
              <a:tblGrid>
                <a:gridCol w="37784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178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 4 класса</a:t>
                      </a:r>
                      <a:endParaRPr kumimoji="0" lang="ru-RU" altLang="ru-RU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4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Приморско-Ахтарский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муниципальный округ,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Белоглинский, Новопокровский, Кавказский, Тбилисский, Гулькевичский районы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5" name="Таблица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361532"/>
              </p:ext>
            </p:extLst>
          </p:nvPr>
        </p:nvGraphicFramePr>
        <p:xfrm>
          <a:off x="5477676" y="5187563"/>
          <a:ext cx="3634950" cy="1670437"/>
        </p:xfrm>
        <a:graphic>
          <a:graphicData uri="http://schemas.openxmlformats.org/drawingml/2006/table">
            <a:tbl>
              <a:tblPr/>
              <a:tblGrid>
                <a:gridCol w="3634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5037"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450850" defTabSz="9017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901700" defTabSz="9017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35255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1803400" defTabSz="9017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2606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7178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1750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632200" indent="1588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Регистрируемая пожароопасность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altLang="ru-RU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017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ru-RU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</a:t>
                      </a:r>
                      <a:r>
                        <a:rPr kumimoji="0" lang="ru-RU" altLang="ru-RU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класса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5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Ленинградский муниципальный округ, Староминский, Выселковский, Тихорецкий, Каневской, Крыловский, Кущевский, Кореновский, Лабинский, Щербиновский, Ейский, Павловский, Курганинский, Новокубанский, Успенский, Усть-Лабинский районы и г. Армавир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5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i="1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8CC4655-6E0F-4F26-B7E5-8E9D7DD717C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968" y="98477"/>
            <a:ext cx="1269087" cy="64222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14A74C13-225A-46AB-BA9E-A38487CA6D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90" y="98484"/>
            <a:ext cx="793715" cy="634921"/>
          </a:xfrm>
          <a:prstGeom prst="rect">
            <a:avLst/>
          </a:prstGeom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1246" y="-3494"/>
            <a:ext cx="9136941" cy="83139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46603" tIns="23303" rIns="46603" bIns="23303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 smtClean="0"/>
              <a:t>РЕГИСТРИРУЕМЫЕ КЛАССЫ ПОЖАРНОЙ </a:t>
            </a:r>
            <a:r>
              <a:rPr lang="ru-RU" sz="1200" dirty="0"/>
              <a:t>ОПАСНОСТИ</a:t>
            </a:r>
          </a:p>
          <a:p>
            <a:r>
              <a:rPr lang="ru-RU" sz="1200" dirty="0"/>
              <a:t>НА ТЕРРИТОРИИ </a:t>
            </a:r>
            <a:r>
              <a:rPr lang="ru-RU" sz="1200" dirty="0" smtClean="0"/>
              <a:t> КРАСНОДАРСКОГО </a:t>
            </a:r>
            <a:r>
              <a:rPr lang="ru-RU" sz="1200" dirty="0"/>
              <a:t>КРАЯ</a:t>
            </a:r>
          </a:p>
          <a:p>
            <a:r>
              <a:rPr lang="ru-RU" sz="1200" dirty="0" smtClean="0"/>
              <a:t>(по состоянию на </a:t>
            </a:r>
            <a:r>
              <a:rPr lang="ru-RU" sz="1200" dirty="0" smtClean="0"/>
              <a:t>01</a:t>
            </a:r>
            <a:r>
              <a:rPr lang="ru-RU" sz="1200" dirty="0" smtClean="0"/>
              <a:t>.09-02.09.2024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sp>
        <p:nvSpPr>
          <p:cNvPr id="62" name="Rectangle 703"/>
          <p:cNvSpPr>
            <a:spLocks noChangeArrowheads="1"/>
          </p:cNvSpPr>
          <p:nvPr/>
        </p:nvSpPr>
        <p:spPr bwMode="auto">
          <a:xfrm>
            <a:off x="-4068960" y="743152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703"/>
          <p:cNvSpPr>
            <a:spLocks noChangeArrowheads="1"/>
          </p:cNvSpPr>
          <p:nvPr/>
        </p:nvSpPr>
        <p:spPr bwMode="auto">
          <a:xfrm>
            <a:off x="4211960" y="3573016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Rectangle 703"/>
          <p:cNvSpPr>
            <a:spLocks noChangeArrowheads="1"/>
          </p:cNvSpPr>
          <p:nvPr/>
        </p:nvSpPr>
        <p:spPr bwMode="auto">
          <a:xfrm>
            <a:off x="5050566" y="3573016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703"/>
          <p:cNvSpPr>
            <a:spLocks noChangeArrowheads="1"/>
          </p:cNvSpPr>
          <p:nvPr/>
        </p:nvSpPr>
        <p:spPr bwMode="auto">
          <a:xfrm>
            <a:off x="5154987" y="3247293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703"/>
          <p:cNvSpPr>
            <a:spLocks noChangeArrowheads="1"/>
          </p:cNvSpPr>
          <p:nvPr/>
        </p:nvSpPr>
        <p:spPr bwMode="auto">
          <a:xfrm>
            <a:off x="5903823" y="2738511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БЕЛОГЛИНСКИЙ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ectangle 703"/>
          <p:cNvSpPr>
            <a:spLocks noChangeArrowheads="1"/>
          </p:cNvSpPr>
          <p:nvPr/>
        </p:nvSpPr>
        <p:spPr bwMode="auto">
          <a:xfrm>
            <a:off x="5228410" y="2549564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НОВОПОКРОВСКИЙ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Rectangle 703"/>
          <p:cNvSpPr>
            <a:spLocks noChangeArrowheads="1"/>
          </p:cNvSpPr>
          <p:nvPr/>
        </p:nvSpPr>
        <p:spPr bwMode="auto">
          <a:xfrm>
            <a:off x="5423867" y="3285411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КАВКАЗСКИЙ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Rectangle 703"/>
          <p:cNvSpPr>
            <a:spLocks noChangeArrowheads="1"/>
          </p:cNvSpPr>
          <p:nvPr/>
        </p:nvSpPr>
        <p:spPr bwMode="auto">
          <a:xfrm>
            <a:off x="4880205" y="3427053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ТБИЛИССКИЙ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Rectangle 703"/>
          <p:cNvSpPr>
            <a:spLocks noChangeArrowheads="1"/>
          </p:cNvSpPr>
          <p:nvPr/>
        </p:nvSpPr>
        <p:spPr bwMode="auto">
          <a:xfrm>
            <a:off x="5455245" y="3649252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ГУЛЬКЕВИЧСКИЙ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703"/>
          <p:cNvSpPr>
            <a:spLocks noChangeArrowheads="1"/>
          </p:cNvSpPr>
          <p:nvPr/>
        </p:nvSpPr>
        <p:spPr bwMode="auto">
          <a:xfrm>
            <a:off x="2594211" y="2833160"/>
            <a:ext cx="524807" cy="94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37" tIns="34268" rIns="68537" bIns="34268" anchor="ctr"/>
          <a:lstStyle/>
          <a:p>
            <a:r>
              <a:rPr lang="ru-RU" altLang="ru-RU" sz="6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ПРИМОРСКО-АХТАРСКИЙ</a:t>
            </a:r>
            <a:endParaRPr lang="ru-RU" altLang="ru-RU" sz="6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944" y="2265491"/>
            <a:ext cx="2348056" cy="12226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50" y="1024943"/>
            <a:ext cx="2600261" cy="14939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8497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4"/>
          <a:stretch/>
        </p:blipFill>
        <p:spPr bwMode="auto">
          <a:xfrm>
            <a:off x="10839" y="714135"/>
            <a:ext cx="9133161" cy="612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600115"/>
          </a:xfrm>
          <a:prstGeom prst="rect">
            <a:avLst/>
          </a:prstGeom>
          <a:solidFill>
            <a:srgbClr val="204D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797" tIns="37398" rIns="74797" bIns="37398" anchor="ctr"/>
          <a:lstStyle/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КАРТА</a:t>
            </a:r>
          </a:p>
          <a:p>
            <a:pPr algn="ctr" defTabSz="633463"/>
            <a:r>
              <a:rPr lang="ru-RU" sz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ЗАМОРОЗКАМ НА ТЕРРИТОРИИ КРАСНОДАРСКОГО КРАЯ</a:t>
            </a:r>
          </a:p>
        </p:txBody>
      </p:sp>
      <p:sp>
        <p:nvSpPr>
          <p:cNvPr id="195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ИНФОРМАЦИОННЫЕ МАТЕРИАЛЫ ПО РИСКУ ВОЗНИКНОВЕНИЯ </a:t>
            </a:r>
          </a:p>
          <a:p>
            <a:r>
              <a:rPr lang="ru-RU" sz="1200" dirty="0">
                <a:solidFill>
                  <a:schemeClr val="bg1"/>
                </a:solidFill>
              </a:rPr>
              <a:t>ЛЕСНЫХ И </a:t>
            </a:r>
            <a:r>
              <a:rPr lang="ru-RU" sz="1200" dirty="0" smtClean="0">
                <a:solidFill>
                  <a:schemeClr val="bg1"/>
                </a:solidFill>
              </a:rPr>
              <a:t>ЛАНДШАФТНЫХ </a:t>
            </a:r>
            <a:r>
              <a:rPr lang="ru-RU" sz="1200" dirty="0">
                <a:solidFill>
                  <a:schemeClr val="bg1"/>
                </a:solidFill>
              </a:rPr>
              <a:t>ПОЖАРОВ </a:t>
            </a:r>
            <a:r>
              <a:rPr lang="ru-RU" sz="1200" dirty="0" smtClean="0">
                <a:solidFill>
                  <a:schemeClr val="bg1"/>
                </a:solidFill>
              </a:rPr>
              <a:t>НА ТЕРРИТОРИИ  </a:t>
            </a:r>
            <a:r>
              <a:rPr lang="ru-RU" sz="1200" dirty="0">
                <a:solidFill>
                  <a:schemeClr val="bg1"/>
                </a:solidFill>
              </a:rPr>
              <a:t>КРАСНОДАРСКОГО </a:t>
            </a:r>
            <a:r>
              <a:rPr lang="ru-RU" sz="1200" dirty="0" smtClean="0">
                <a:solidFill>
                  <a:schemeClr val="bg1"/>
                </a:solidFill>
              </a:rPr>
              <a:t> КРАЯ</a:t>
            </a:r>
            <a:endParaRPr lang="ru-RU" sz="1200" dirty="0">
              <a:solidFill>
                <a:schemeClr val="bg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956028" y="4393963"/>
            <a:ext cx="2173688" cy="2448271"/>
            <a:chOff x="6948717" y="4365106"/>
            <a:chExt cx="2173688" cy="2448271"/>
          </a:xfrm>
        </p:grpSpPr>
        <p:pic>
          <p:nvPicPr>
            <p:cNvPr id="126" name="Picture 4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71" t="14112" r="13736" b="11921"/>
            <a:stretch/>
          </p:blipFill>
          <p:spPr bwMode="auto">
            <a:xfrm>
              <a:off x="8477075" y="4996353"/>
              <a:ext cx="164151" cy="164827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Прямоугольник 127"/>
            <p:cNvSpPr/>
            <p:nvPr/>
          </p:nvSpPr>
          <p:spPr bwMode="auto">
            <a:xfrm>
              <a:off x="6951010" y="4583850"/>
              <a:ext cx="2156314" cy="22295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508000" indent="-50800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038225" indent="-123825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566863" indent="-195263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097088" indent="-268288" algn="l" defTabSz="1038225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1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defRPr/>
              </a:pPr>
              <a:endParaRPr lang="ru-RU" sz="90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TextBox 5"/>
            <p:cNvSpPr txBox="1">
              <a:spLocks noChangeArrowheads="1"/>
            </p:cNvSpPr>
            <p:nvPr/>
          </p:nvSpPr>
          <p:spPr bwMode="auto">
            <a:xfrm>
              <a:off x="6948717" y="4365106"/>
              <a:ext cx="2159789" cy="16488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7715" tIns="38858" rIns="77715" bIns="38858" anchor="ctr"/>
            <a:lstStyle>
              <a:defPPr>
                <a:defRPr lang="ru-RU"/>
              </a:defPPr>
              <a:lvl1pPr algn="ctr" defTabSz="1038225" fontAlgn="base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08000" indent="-50800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2pPr>
              <a:lvl3pPr marL="1038225" indent="-123825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3pPr>
              <a:lvl4pPr marL="1566863" indent="-195263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4pPr>
              <a:lvl5pPr marL="2097088" indent="-268288" defTabSz="1038225" fontAlgn="base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lt1"/>
                  </a:solidFill>
                </a:defRPr>
              </a:lvl5pPr>
              <a:lvl6pPr marL="2286000" defTabSz="914400">
                <a:defRPr sz="2100">
                  <a:solidFill>
                    <a:schemeClr val="lt1"/>
                  </a:solidFill>
                </a:defRPr>
              </a:lvl6pPr>
              <a:lvl7pPr marL="2743200" defTabSz="914400">
                <a:defRPr sz="2100">
                  <a:solidFill>
                    <a:schemeClr val="lt1"/>
                  </a:solidFill>
                </a:defRPr>
              </a:lvl7pPr>
              <a:lvl8pPr marL="3200400" defTabSz="914400">
                <a:defRPr sz="2100">
                  <a:solidFill>
                    <a:schemeClr val="lt1"/>
                  </a:solidFill>
                </a:defRPr>
              </a:lvl8pPr>
              <a:lvl9pPr marL="3657600" defTabSz="914400">
                <a:defRPr sz="2100"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Условные обозначения</a:t>
              </a:r>
            </a:p>
          </p:txBody>
        </p:sp>
        <p:sp>
          <p:nvSpPr>
            <p:cNvPr id="130" name="TextBox 5"/>
            <p:cNvSpPr txBox="1">
              <a:spLocks noChangeArrowheads="1"/>
            </p:cNvSpPr>
            <p:nvPr/>
          </p:nvSpPr>
          <p:spPr bwMode="auto">
            <a:xfrm>
              <a:off x="7429195" y="4572002"/>
              <a:ext cx="1628916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пожаров в плавневой зоне </a:t>
              </a:r>
            </a:p>
          </p:txBody>
        </p:sp>
        <p:sp>
          <p:nvSpPr>
            <p:cNvPr id="134" name="TextBox 5"/>
            <p:cNvSpPr txBox="1">
              <a:spLocks noChangeArrowheads="1"/>
            </p:cNvSpPr>
            <p:nvPr/>
          </p:nvSpPr>
          <p:spPr bwMode="auto">
            <a:xfrm>
              <a:off x="7447879" y="6015170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Природный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 «</a:t>
              </a:r>
              <a:r>
                <a:rPr lang="ru-RU" sz="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Утриш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»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5" name="Полилиния 134"/>
            <p:cNvSpPr/>
            <p:nvPr/>
          </p:nvSpPr>
          <p:spPr>
            <a:xfrm>
              <a:off x="7052202" y="5184884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TextBox 5"/>
            <p:cNvSpPr txBox="1">
              <a:spLocks noChangeArrowheads="1"/>
            </p:cNvSpPr>
            <p:nvPr/>
          </p:nvSpPr>
          <p:spPr bwMode="auto">
            <a:xfrm>
              <a:off x="7454580" y="6270083"/>
              <a:ext cx="1508837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Сочинский национальный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</a:t>
              </a:r>
            </a:p>
          </p:txBody>
        </p:sp>
        <p:sp>
          <p:nvSpPr>
            <p:cNvPr id="150" name="TextBox 5"/>
            <p:cNvSpPr txBox="1">
              <a:spLocks noChangeArrowheads="1"/>
            </p:cNvSpPr>
            <p:nvPr/>
          </p:nvSpPr>
          <p:spPr bwMode="auto">
            <a:xfrm>
              <a:off x="7454570" y="6502999"/>
              <a:ext cx="1603541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Кавказский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биосферный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заповедник</a:t>
              </a:r>
            </a:p>
          </p:txBody>
        </p:sp>
        <p:sp>
          <p:nvSpPr>
            <p:cNvPr id="124" name="TextBox 5"/>
            <p:cNvSpPr txBox="1">
              <a:spLocks noChangeArrowheads="1"/>
            </p:cNvSpPr>
            <p:nvPr/>
          </p:nvSpPr>
          <p:spPr bwMode="auto">
            <a:xfrm>
              <a:off x="7447879" y="4992661"/>
              <a:ext cx="1630691" cy="595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подверженных 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пожаров, закрепленные Постановлением Губернатора №182 от 31.03.2021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Box 5"/>
            <p:cNvSpPr txBox="1">
              <a:spLocks noChangeArrowheads="1"/>
            </p:cNvSpPr>
            <p:nvPr/>
          </p:nvSpPr>
          <p:spPr bwMode="auto">
            <a:xfrm>
              <a:off x="7454570" y="5548257"/>
              <a:ext cx="1667835" cy="472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51147" rIns="0" bIns="51147">
              <a:spAutoFit/>
            </a:bodyPr>
            <a:lstStyle>
              <a:lvl1pPr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1147763" eaLnBrk="0" hangingPunct="0"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11477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Границы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МО, подверженных </a:t>
              </a:r>
              <a:r>
                <a:rPr lang="ru-RU" sz="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риску возникновения лесных </a:t>
              </a:r>
              <a:r>
                <a:rPr lang="ru-RU" sz="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пожаров на основании статистических данных </a:t>
              </a:r>
              <a:endParaRPr lang="ru-RU" sz="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3" name="Полилиния 152"/>
            <p:cNvSpPr/>
            <p:nvPr/>
          </p:nvSpPr>
          <p:spPr>
            <a:xfrm>
              <a:off x="7048518" y="5616932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54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76" t="8184" r="8533" b="11975"/>
            <a:stretch/>
          </p:blipFill>
          <p:spPr bwMode="auto">
            <a:xfrm>
              <a:off x="7084969" y="5992431"/>
              <a:ext cx="312388" cy="226404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29954" y="6502999"/>
              <a:ext cx="250032" cy="26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6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7378" y="6242224"/>
              <a:ext cx="255623" cy="226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Полилиния 37"/>
            <p:cNvSpPr/>
            <p:nvPr/>
          </p:nvSpPr>
          <p:spPr>
            <a:xfrm>
              <a:off x="7039626" y="4752836"/>
              <a:ext cx="333375" cy="231483"/>
            </a:xfrm>
            <a:custGeom>
              <a:avLst/>
              <a:gdLst>
                <a:gd name="connsiteX0" fmla="*/ 0 w 933450"/>
                <a:gd name="connsiteY0" fmla="*/ 280987 h 1109662"/>
                <a:gd name="connsiteX1" fmla="*/ 0 w 933450"/>
                <a:gd name="connsiteY1" fmla="*/ 280987 h 1109662"/>
                <a:gd name="connsiteX2" fmla="*/ 147637 w 933450"/>
                <a:gd name="connsiteY2" fmla="*/ 347662 h 1109662"/>
                <a:gd name="connsiteX3" fmla="*/ 271462 w 933450"/>
                <a:gd name="connsiteY3" fmla="*/ 409575 h 1109662"/>
                <a:gd name="connsiteX4" fmla="*/ 390525 w 933450"/>
                <a:gd name="connsiteY4" fmla="*/ 504825 h 1109662"/>
                <a:gd name="connsiteX5" fmla="*/ 452437 w 933450"/>
                <a:gd name="connsiteY5" fmla="*/ 566737 h 1109662"/>
                <a:gd name="connsiteX6" fmla="*/ 442912 w 933450"/>
                <a:gd name="connsiteY6" fmla="*/ 647700 h 1109662"/>
                <a:gd name="connsiteX7" fmla="*/ 414337 w 933450"/>
                <a:gd name="connsiteY7" fmla="*/ 671512 h 1109662"/>
                <a:gd name="connsiteX8" fmla="*/ 509587 w 933450"/>
                <a:gd name="connsiteY8" fmla="*/ 766762 h 1109662"/>
                <a:gd name="connsiteX9" fmla="*/ 576262 w 933450"/>
                <a:gd name="connsiteY9" fmla="*/ 952500 h 1109662"/>
                <a:gd name="connsiteX10" fmla="*/ 614362 w 933450"/>
                <a:gd name="connsiteY10" fmla="*/ 1004887 h 1109662"/>
                <a:gd name="connsiteX11" fmla="*/ 690562 w 933450"/>
                <a:gd name="connsiteY11" fmla="*/ 1066800 h 1109662"/>
                <a:gd name="connsiteX12" fmla="*/ 738187 w 933450"/>
                <a:gd name="connsiteY12" fmla="*/ 1109662 h 1109662"/>
                <a:gd name="connsiteX13" fmla="*/ 762000 w 933450"/>
                <a:gd name="connsiteY13" fmla="*/ 957262 h 1109662"/>
                <a:gd name="connsiteX14" fmla="*/ 723900 w 933450"/>
                <a:gd name="connsiteY14" fmla="*/ 895350 h 1109662"/>
                <a:gd name="connsiteX15" fmla="*/ 647700 w 933450"/>
                <a:gd name="connsiteY15" fmla="*/ 838200 h 1109662"/>
                <a:gd name="connsiteX16" fmla="*/ 690562 w 933450"/>
                <a:gd name="connsiteY16" fmla="*/ 795337 h 1109662"/>
                <a:gd name="connsiteX17" fmla="*/ 728662 w 933450"/>
                <a:gd name="connsiteY17" fmla="*/ 723900 h 1109662"/>
                <a:gd name="connsiteX18" fmla="*/ 733425 w 933450"/>
                <a:gd name="connsiteY18" fmla="*/ 619125 h 1109662"/>
                <a:gd name="connsiteX19" fmla="*/ 800100 w 933450"/>
                <a:gd name="connsiteY19" fmla="*/ 619125 h 1109662"/>
                <a:gd name="connsiteX20" fmla="*/ 766762 w 933450"/>
                <a:gd name="connsiteY20" fmla="*/ 495300 h 1109662"/>
                <a:gd name="connsiteX21" fmla="*/ 800100 w 933450"/>
                <a:gd name="connsiteY21" fmla="*/ 447675 h 1109662"/>
                <a:gd name="connsiteX22" fmla="*/ 895350 w 933450"/>
                <a:gd name="connsiteY22" fmla="*/ 466725 h 1109662"/>
                <a:gd name="connsiteX23" fmla="*/ 933450 w 933450"/>
                <a:gd name="connsiteY23" fmla="*/ 395287 h 1109662"/>
                <a:gd name="connsiteX24" fmla="*/ 933450 w 933450"/>
                <a:gd name="connsiteY24" fmla="*/ 376237 h 1109662"/>
                <a:gd name="connsiteX25" fmla="*/ 819150 w 933450"/>
                <a:gd name="connsiteY25" fmla="*/ 352425 h 1109662"/>
                <a:gd name="connsiteX26" fmla="*/ 804862 w 933450"/>
                <a:gd name="connsiteY26" fmla="*/ 314325 h 1109662"/>
                <a:gd name="connsiteX27" fmla="*/ 733425 w 933450"/>
                <a:gd name="connsiteY27" fmla="*/ 261937 h 1109662"/>
                <a:gd name="connsiteX28" fmla="*/ 714375 w 933450"/>
                <a:gd name="connsiteY28" fmla="*/ 195262 h 1109662"/>
                <a:gd name="connsiteX29" fmla="*/ 704850 w 933450"/>
                <a:gd name="connsiteY29" fmla="*/ 95250 h 1109662"/>
                <a:gd name="connsiteX30" fmla="*/ 690562 w 933450"/>
                <a:gd name="connsiteY30" fmla="*/ 33337 h 1109662"/>
                <a:gd name="connsiteX31" fmla="*/ 609600 w 933450"/>
                <a:gd name="connsiteY31" fmla="*/ 23812 h 1109662"/>
                <a:gd name="connsiteX32" fmla="*/ 576262 w 933450"/>
                <a:gd name="connsiteY32" fmla="*/ 0 h 1109662"/>
                <a:gd name="connsiteX33" fmla="*/ 485775 w 933450"/>
                <a:gd name="connsiteY33" fmla="*/ 19050 h 1109662"/>
                <a:gd name="connsiteX34" fmla="*/ 419100 w 933450"/>
                <a:gd name="connsiteY34" fmla="*/ 95250 h 1109662"/>
                <a:gd name="connsiteX35" fmla="*/ 357187 w 933450"/>
                <a:gd name="connsiteY35" fmla="*/ 128587 h 1109662"/>
                <a:gd name="connsiteX36" fmla="*/ 304800 w 933450"/>
                <a:gd name="connsiteY36" fmla="*/ 190500 h 1109662"/>
                <a:gd name="connsiteX37" fmla="*/ 276225 w 933450"/>
                <a:gd name="connsiteY37" fmla="*/ 223837 h 1109662"/>
                <a:gd name="connsiteX38" fmla="*/ 195262 w 933450"/>
                <a:gd name="connsiteY38" fmla="*/ 204787 h 1109662"/>
                <a:gd name="connsiteX39" fmla="*/ 185737 w 933450"/>
                <a:gd name="connsiteY39" fmla="*/ 271462 h 1109662"/>
                <a:gd name="connsiteX40" fmla="*/ 71437 w 933450"/>
                <a:gd name="connsiteY40" fmla="*/ 261937 h 1109662"/>
                <a:gd name="connsiteX41" fmla="*/ 0 w 933450"/>
                <a:gd name="connsiteY41" fmla="*/ 280987 h 1109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933450" h="1109662">
                  <a:moveTo>
                    <a:pt x="0" y="280987"/>
                  </a:moveTo>
                  <a:lnTo>
                    <a:pt x="0" y="280987"/>
                  </a:lnTo>
                  <a:lnTo>
                    <a:pt x="147637" y="347662"/>
                  </a:lnTo>
                  <a:lnTo>
                    <a:pt x="271462" y="409575"/>
                  </a:lnTo>
                  <a:lnTo>
                    <a:pt x="390525" y="504825"/>
                  </a:lnTo>
                  <a:lnTo>
                    <a:pt x="452437" y="566737"/>
                  </a:lnTo>
                  <a:lnTo>
                    <a:pt x="442912" y="647700"/>
                  </a:lnTo>
                  <a:lnTo>
                    <a:pt x="414337" y="671512"/>
                  </a:lnTo>
                  <a:lnTo>
                    <a:pt x="509587" y="766762"/>
                  </a:lnTo>
                  <a:lnTo>
                    <a:pt x="576262" y="952500"/>
                  </a:lnTo>
                  <a:lnTo>
                    <a:pt x="614362" y="1004887"/>
                  </a:lnTo>
                  <a:lnTo>
                    <a:pt x="690562" y="1066800"/>
                  </a:lnTo>
                  <a:lnTo>
                    <a:pt x="738187" y="1109662"/>
                  </a:lnTo>
                  <a:lnTo>
                    <a:pt x="762000" y="957262"/>
                  </a:lnTo>
                  <a:lnTo>
                    <a:pt x="723900" y="895350"/>
                  </a:lnTo>
                  <a:lnTo>
                    <a:pt x="647700" y="838200"/>
                  </a:lnTo>
                  <a:lnTo>
                    <a:pt x="690562" y="795337"/>
                  </a:lnTo>
                  <a:lnTo>
                    <a:pt x="728662" y="723900"/>
                  </a:lnTo>
                  <a:lnTo>
                    <a:pt x="733425" y="619125"/>
                  </a:lnTo>
                  <a:lnTo>
                    <a:pt x="800100" y="619125"/>
                  </a:lnTo>
                  <a:lnTo>
                    <a:pt x="766762" y="495300"/>
                  </a:lnTo>
                  <a:lnTo>
                    <a:pt x="800100" y="447675"/>
                  </a:lnTo>
                  <a:lnTo>
                    <a:pt x="895350" y="466725"/>
                  </a:lnTo>
                  <a:lnTo>
                    <a:pt x="933450" y="395287"/>
                  </a:lnTo>
                  <a:lnTo>
                    <a:pt x="933450" y="376237"/>
                  </a:lnTo>
                  <a:lnTo>
                    <a:pt x="819150" y="352425"/>
                  </a:lnTo>
                  <a:lnTo>
                    <a:pt x="804862" y="314325"/>
                  </a:lnTo>
                  <a:lnTo>
                    <a:pt x="733425" y="261937"/>
                  </a:lnTo>
                  <a:lnTo>
                    <a:pt x="714375" y="195262"/>
                  </a:lnTo>
                  <a:lnTo>
                    <a:pt x="704850" y="95250"/>
                  </a:lnTo>
                  <a:lnTo>
                    <a:pt x="690562" y="33337"/>
                  </a:lnTo>
                  <a:lnTo>
                    <a:pt x="609600" y="23812"/>
                  </a:lnTo>
                  <a:lnTo>
                    <a:pt x="576262" y="0"/>
                  </a:lnTo>
                  <a:lnTo>
                    <a:pt x="485775" y="19050"/>
                  </a:lnTo>
                  <a:lnTo>
                    <a:pt x="419100" y="95250"/>
                  </a:lnTo>
                  <a:lnTo>
                    <a:pt x="357187" y="128587"/>
                  </a:lnTo>
                  <a:lnTo>
                    <a:pt x="304800" y="190500"/>
                  </a:lnTo>
                  <a:lnTo>
                    <a:pt x="276225" y="223837"/>
                  </a:lnTo>
                  <a:lnTo>
                    <a:pt x="195262" y="204787"/>
                  </a:lnTo>
                  <a:lnTo>
                    <a:pt x="185737" y="271462"/>
                  </a:lnTo>
                  <a:lnTo>
                    <a:pt x="71437" y="261937"/>
                  </a:lnTo>
                  <a:lnTo>
                    <a:pt x="0" y="280987"/>
                  </a:lnTo>
                  <a:close/>
                </a:path>
              </a:pathLst>
            </a:custGeom>
            <a:solidFill>
              <a:srgbClr val="00B0F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7733" tIns="38866" rIns="77733" bIns="38866" anchor="ctr"/>
            <a:lstStyle/>
            <a:p>
              <a:endParaRPr lang="ru-RU" sz="17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0" y="683394"/>
            <a:ext cx="9144000" cy="6183157"/>
            <a:chOff x="0" y="683394"/>
            <a:chExt cx="9144000" cy="6183157"/>
          </a:xfrm>
        </p:grpSpPr>
        <p:cxnSp>
          <p:nvCxnSpPr>
            <p:cNvPr id="76" name="Прямая соединительная линия 75"/>
            <p:cNvCxnSpPr/>
            <p:nvPr/>
          </p:nvCxnSpPr>
          <p:spPr>
            <a:xfrm flipV="1">
              <a:off x="0" y="692696"/>
              <a:ext cx="9139302" cy="509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0" y="6853648"/>
              <a:ext cx="9144000" cy="251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flipH="1">
              <a:off x="0" y="683394"/>
              <a:ext cx="776" cy="617025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9133859" y="692696"/>
              <a:ext cx="10141" cy="617385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Соединительная линия уступом 15"/>
          <p:cNvCxnSpPr>
            <a:stCxn id="138" idx="0"/>
          </p:cNvCxnSpPr>
          <p:nvPr/>
        </p:nvCxnSpPr>
        <p:spPr>
          <a:xfrm rot="5400000" flipH="1" flipV="1">
            <a:off x="1886015" y="94940"/>
            <a:ext cx="288034" cy="205960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Прямоугольник 137"/>
          <p:cNvSpPr/>
          <p:nvPr/>
        </p:nvSpPr>
        <p:spPr>
          <a:xfrm>
            <a:off x="20745" y="1268760"/>
            <a:ext cx="1958967" cy="161582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Плавни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около 3900 км</a:t>
            </a:r>
            <a:r>
              <a:rPr lang="ru-RU" sz="9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- особый тип лугово-болотной растительности (высокотравные болотные луга), сформировавшийся в устьях рек в условиях периодического или постоянного переувлажнения почвы. Распространены плавни в дельте Кубани и в северо-западной части края, примыкающей к Азовскому морю. </a:t>
            </a:r>
          </a:p>
        </p:txBody>
      </p:sp>
      <p:cxnSp>
        <p:nvCxnSpPr>
          <p:cNvPr id="32" name="Прямая соединительная линия 31"/>
          <p:cNvCxnSpPr>
            <a:stCxn id="138" idx="2"/>
          </p:cNvCxnSpPr>
          <p:nvPr/>
        </p:nvCxnSpPr>
        <p:spPr>
          <a:xfrm flipH="1">
            <a:off x="1000228" y="2884587"/>
            <a:ext cx="1" cy="4724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Прямоугольник 151"/>
          <p:cNvSpPr/>
          <p:nvPr/>
        </p:nvSpPr>
        <p:spPr>
          <a:xfrm>
            <a:off x="20744" y="5364907"/>
            <a:ext cx="2353054" cy="14773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природный заповедник «</a:t>
            </a:r>
            <a:r>
              <a:rPr lang="ru-RU" sz="9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Утриш</a:t>
            </a:r>
            <a:r>
              <a:rPr lang="ru-RU" sz="9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полуострове </a:t>
            </a:r>
            <a:r>
              <a:rPr lang="ru-RU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Абрау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неповторимая по красоте, ландшафту, уникальности флоры и фауны природная территория.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заповедника: 9065 га земельно-лесного фонда и 783 га морской акватории. Рельеф территории очень сложный с резкими перепадами высот, с крутыми, часто осыпными склонами. </a:t>
            </a:r>
          </a:p>
        </p:txBody>
      </p:sp>
      <p:pic>
        <p:nvPicPr>
          <p:cNvPr id="15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0708" y="5760996"/>
            <a:ext cx="250032" cy="2857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539" y="6122870"/>
            <a:ext cx="268769" cy="3059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6" t="8184" r="8533" b="11975"/>
          <a:stretch/>
        </p:blipFill>
        <p:spPr bwMode="auto">
          <a:xfrm>
            <a:off x="1403648" y="4142295"/>
            <a:ext cx="365019" cy="334111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385" name="Соединительная линия уступом 16384"/>
          <p:cNvCxnSpPr>
            <a:stCxn id="152" idx="0"/>
            <a:endCxn id="160" idx="2"/>
          </p:cNvCxnSpPr>
          <p:nvPr/>
        </p:nvCxnSpPr>
        <p:spPr>
          <a:xfrm rot="5400000" flipH="1" flipV="1">
            <a:off x="772681" y="4733941"/>
            <a:ext cx="1055556" cy="206377"/>
          </a:xfrm>
          <a:prstGeom prst="bentConnector2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0" name="Соединительная линия уступом 16389"/>
          <p:cNvCxnSpPr>
            <a:stCxn id="143" idx="1"/>
            <a:endCxn id="158" idx="3"/>
          </p:cNvCxnSpPr>
          <p:nvPr/>
        </p:nvCxnSpPr>
        <p:spPr>
          <a:xfrm rot="10800000" flipV="1">
            <a:off x="4580740" y="1438922"/>
            <a:ext cx="1431420" cy="446495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93" name="Соединительная линия уступом 16392"/>
          <p:cNvCxnSpPr>
            <a:stCxn id="145" idx="1"/>
            <a:endCxn id="159" idx="3"/>
          </p:cNvCxnSpPr>
          <p:nvPr/>
        </p:nvCxnSpPr>
        <p:spPr>
          <a:xfrm rot="10800000" flipV="1">
            <a:off x="5026309" y="3042156"/>
            <a:ext cx="985853" cy="3233706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Прямоугольник 142"/>
          <p:cNvSpPr/>
          <p:nvPr/>
        </p:nvSpPr>
        <p:spPr>
          <a:xfrm>
            <a:off x="6012160" y="769508"/>
            <a:ext cx="3142817" cy="13388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Кавказский государственный природный биосферный заповедник имени Х.Г. Шапошникова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западной части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Кавказа,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верховьях рек Белая, Малая и Большая Лаба, Шахе, Сочи,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Мзымта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Основная территория занимает площадь в 280034 га, кластерный участок –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Хостинская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тисо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-самшитовая роща – 301 га. Заповедник расположен на территории трех субъектов Российской Федерации: Краснодарского края, Республики Адыгея и Карачаево-Черкесской Республики.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6012161" y="2511241"/>
            <a:ext cx="3142816" cy="10618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9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Сочинский национальный парк</a:t>
            </a:r>
            <a:r>
              <a:rPr lang="ru-RU" sz="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Большого </a:t>
            </a:r>
            <a:r>
              <a:rPr lang="ru-RU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Сочи: 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границ с Туапсинским районом, между устьями рек </a:t>
            </a:r>
            <a:r>
              <a:rPr lang="ru-RU" sz="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Шепси</a:t>
            </a:r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Магри на северо-западе до границ с Абхазией на юго-востоке и от побережья Чёрного моря до водораздельной линии Главного Кавказского хребта. Большую часть территории парка занимают горы, разделённые речными долинами. </a:t>
            </a:r>
          </a:p>
        </p:txBody>
      </p:sp>
    </p:spTree>
    <p:extLst>
      <p:ext uri="{BB962C8B-B14F-4D97-AF65-F5344CB8AC3E}">
        <p14:creationId xmlns:p14="http://schemas.microsoft.com/office/powerpoint/2010/main" val="411246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/>
              <a:t>Краснодарский край</a:t>
            </a:r>
          </a:p>
        </p:txBody>
      </p:sp>
      <p:pic>
        <p:nvPicPr>
          <p:cNvPr id="8195" name="Picture 3" descr="Краснодарский кра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929437"/>
          </a:xfrm>
          <a:prstGeom prst="rect">
            <a:avLst/>
          </a:prstGeom>
          <a:solidFill>
            <a:srgbClr val="993300"/>
          </a:solidFill>
          <a:ln w="12700" algn="ctr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16863" y="5881688"/>
            <a:ext cx="441325" cy="130175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3921" tIns="26961" rIns="53921" bIns="26961">
            <a:spAutoFit/>
          </a:bodyPr>
          <a:lstStyle>
            <a:lvl1pPr defTabSz="4460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460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460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460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460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460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500">
                <a:latin typeface="Arial" charset="0"/>
              </a:rPr>
              <a:t>Ковалевка</a:t>
            </a: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3546475" y="3094038"/>
            <a:ext cx="46831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549" tIns="26775" rIns="53549" bIns="26775">
            <a:spAutoFit/>
          </a:bodyPr>
          <a:lstStyle>
            <a:lvl1pPr defTabSz="534988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534988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534988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534988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534988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534988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500" b="1">
              <a:latin typeface="Arial" charset="0"/>
            </a:endParaRP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СК 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r>
              <a:rPr lang="ru-RU" altLang="ru-RU" sz="400" b="1">
                <a:latin typeface="Arial" charset="0"/>
              </a:rPr>
              <a:t>РПСО</a:t>
            </a:r>
          </a:p>
          <a:p>
            <a:pPr eaLnBrk="1" hangingPunct="1">
              <a:lnSpc>
                <a:spcPct val="70000"/>
              </a:lnSpc>
              <a:spcBef>
                <a:spcPct val="0"/>
              </a:spcBef>
              <a:buFontTx/>
              <a:buNone/>
            </a:pPr>
            <a:endParaRPr lang="ru-RU" altLang="ru-RU" sz="400" b="1">
              <a:latin typeface="Arial" charset="0"/>
            </a:endParaRPr>
          </a:p>
        </p:txBody>
      </p:sp>
      <p:sp>
        <p:nvSpPr>
          <p:cNvPr id="8198" name="Rectangle 7"/>
          <p:cNvSpPr>
            <a:spLocks noChangeArrowheads="1"/>
          </p:cNvSpPr>
          <p:nvPr/>
        </p:nvSpPr>
        <p:spPr bwMode="auto">
          <a:xfrm>
            <a:off x="0" y="0"/>
            <a:ext cx="9144000" cy="2921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199" name="Freeform 9"/>
          <p:cNvSpPr>
            <a:spLocks/>
          </p:cNvSpPr>
          <p:nvPr/>
        </p:nvSpPr>
        <p:spPr bwMode="auto">
          <a:xfrm>
            <a:off x="1616075" y="2365375"/>
            <a:ext cx="381000" cy="606425"/>
          </a:xfrm>
          <a:custGeom>
            <a:avLst/>
            <a:gdLst>
              <a:gd name="T0" fmla="*/ 2147483647 w 240"/>
              <a:gd name="T1" fmla="*/ 0 h 382"/>
              <a:gd name="T2" fmla="*/ 2147483647 w 240"/>
              <a:gd name="T3" fmla="*/ 2147483647 h 382"/>
              <a:gd name="T4" fmla="*/ 2147483647 w 240"/>
              <a:gd name="T5" fmla="*/ 2147483647 h 382"/>
              <a:gd name="T6" fmla="*/ 2147483647 w 240"/>
              <a:gd name="T7" fmla="*/ 2147483647 h 382"/>
              <a:gd name="T8" fmla="*/ 2147483647 w 240"/>
              <a:gd name="T9" fmla="*/ 2147483647 h 382"/>
              <a:gd name="T10" fmla="*/ 2147483647 w 240"/>
              <a:gd name="T11" fmla="*/ 2147483647 h 382"/>
              <a:gd name="T12" fmla="*/ 2147483647 w 240"/>
              <a:gd name="T13" fmla="*/ 2147483647 h 382"/>
              <a:gd name="T14" fmla="*/ 2147483647 w 240"/>
              <a:gd name="T15" fmla="*/ 2147483647 h 382"/>
              <a:gd name="T16" fmla="*/ 2147483647 w 240"/>
              <a:gd name="T17" fmla="*/ 2147483647 h 382"/>
              <a:gd name="T18" fmla="*/ 2147483647 w 240"/>
              <a:gd name="T19" fmla="*/ 2147483647 h 382"/>
              <a:gd name="T20" fmla="*/ 2147483647 w 240"/>
              <a:gd name="T21" fmla="*/ 2147483647 h 382"/>
              <a:gd name="T22" fmla="*/ 2147483647 w 240"/>
              <a:gd name="T23" fmla="*/ 2147483647 h 382"/>
              <a:gd name="T24" fmla="*/ 2147483647 w 240"/>
              <a:gd name="T25" fmla="*/ 2147483647 h 382"/>
              <a:gd name="T26" fmla="*/ 2147483647 w 240"/>
              <a:gd name="T27" fmla="*/ 2147483647 h 382"/>
              <a:gd name="T28" fmla="*/ 2147483647 w 240"/>
              <a:gd name="T29" fmla="*/ 2147483647 h 382"/>
              <a:gd name="T30" fmla="*/ 2147483647 w 240"/>
              <a:gd name="T31" fmla="*/ 2147483647 h 382"/>
              <a:gd name="T32" fmla="*/ 0 w 240"/>
              <a:gd name="T33" fmla="*/ 2147483647 h 382"/>
              <a:gd name="T34" fmla="*/ 2147483647 w 240"/>
              <a:gd name="T35" fmla="*/ 2147483647 h 382"/>
              <a:gd name="T36" fmla="*/ 2147483647 w 240"/>
              <a:gd name="T37" fmla="*/ 2147483647 h 382"/>
              <a:gd name="T38" fmla="*/ 2147483647 w 240"/>
              <a:gd name="T39" fmla="*/ 2147483647 h 382"/>
              <a:gd name="T40" fmla="*/ 2147483647 w 240"/>
              <a:gd name="T41" fmla="*/ 0 h 3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40"/>
              <a:gd name="T64" fmla="*/ 0 h 382"/>
              <a:gd name="T65" fmla="*/ 240 w 240"/>
              <a:gd name="T66" fmla="*/ 382 h 382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40" h="382">
                <a:moveTo>
                  <a:pt x="162" y="0"/>
                </a:moveTo>
                <a:cubicBezTo>
                  <a:pt x="166" y="13"/>
                  <a:pt x="175" y="20"/>
                  <a:pt x="182" y="30"/>
                </a:cubicBezTo>
                <a:cubicBezTo>
                  <a:pt x="186" y="52"/>
                  <a:pt x="184" y="52"/>
                  <a:pt x="202" y="64"/>
                </a:cubicBezTo>
                <a:cubicBezTo>
                  <a:pt x="208" y="68"/>
                  <a:pt x="220" y="76"/>
                  <a:pt x="220" y="76"/>
                </a:cubicBezTo>
                <a:cubicBezTo>
                  <a:pt x="227" y="86"/>
                  <a:pt x="230" y="85"/>
                  <a:pt x="234" y="98"/>
                </a:cubicBezTo>
                <a:cubicBezTo>
                  <a:pt x="236" y="104"/>
                  <a:pt x="240" y="116"/>
                  <a:pt x="240" y="116"/>
                </a:cubicBezTo>
                <a:cubicBezTo>
                  <a:pt x="234" y="141"/>
                  <a:pt x="229" y="170"/>
                  <a:pt x="220" y="194"/>
                </a:cubicBezTo>
                <a:cubicBezTo>
                  <a:pt x="217" y="202"/>
                  <a:pt x="211" y="205"/>
                  <a:pt x="208" y="212"/>
                </a:cubicBezTo>
                <a:cubicBezTo>
                  <a:pt x="203" y="222"/>
                  <a:pt x="204" y="234"/>
                  <a:pt x="196" y="242"/>
                </a:cubicBezTo>
                <a:cubicBezTo>
                  <a:pt x="190" y="248"/>
                  <a:pt x="180" y="260"/>
                  <a:pt x="180" y="260"/>
                </a:cubicBezTo>
                <a:cubicBezTo>
                  <a:pt x="177" y="287"/>
                  <a:pt x="171" y="294"/>
                  <a:pt x="164" y="316"/>
                </a:cubicBezTo>
                <a:cubicBezTo>
                  <a:pt x="168" y="362"/>
                  <a:pt x="174" y="364"/>
                  <a:pt x="138" y="382"/>
                </a:cubicBezTo>
                <a:cubicBezTo>
                  <a:pt x="123" y="378"/>
                  <a:pt x="119" y="379"/>
                  <a:pt x="112" y="366"/>
                </a:cubicBezTo>
                <a:cubicBezTo>
                  <a:pt x="120" y="334"/>
                  <a:pt x="105" y="315"/>
                  <a:pt x="90" y="288"/>
                </a:cubicBezTo>
                <a:cubicBezTo>
                  <a:pt x="87" y="283"/>
                  <a:pt x="87" y="275"/>
                  <a:pt x="82" y="272"/>
                </a:cubicBezTo>
                <a:cubicBezTo>
                  <a:pt x="58" y="260"/>
                  <a:pt x="36" y="248"/>
                  <a:pt x="12" y="236"/>
                </a:cubicBezTo>
                <a:cubicBezTo>
                  <a:pt x="8" y="230"/>
                  <a:pt x="0" y="218"/>
                  <a:pt x="0" y="218"/>
                </a:cubicBezTo>
                <a:cubicBezTo>
                  <a:pt x="2" y="181"/>
                  <a:pt x="6" y="145"/>
                  <a:pt x="12" y="108"/>
                </a:cubicBezTo>
                <a:cubicBezTo>
                  <a:pt x="15" y="93"/>
                  <a:pt x="16" y="71"/>
                  <a:pt x="30" y="62"/>
                </a:cubicBezTo>
                <a:cubicBezTo>
                  <a:pt x="41" y="41"/>
                  <a:pt x="76" y="26"/>
                  <a:pt x="98" y="22"/>
                </a:cubicBezTo>
                <a:cubicBezTo>
                  <a:pt x="112" y="15"/>
                  <a:pt x="155" y="7"/>
                  <a:pt x="162" y="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1017587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Приазовский</a:t>
            </a:r>
          </a:p>
          <a:p>
            <a:pPr algn="ctr">
              <a:defRPr/>
            </a:pPr>
            <a:r>
              <a:rPr lang="ru-RU" sz="800" dirty="0"/>
              <a:t>Республиканский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45 тыс. га</a:t>
            </a:r>
          </a:p>
        </p:txBody>
      </p:sp>
      <p:sp>
        <p:nvSpPr>
          <p:cNvPr id="8201" name="Freeform 11"/>
          <p:cNvSpPr>
            <a:spLocks/>
          </p:cNvSpPr>
          <p:nvPr/>
        </p:nvSpPr>
        <p:spPr bwMode="auto">
          <a:xfrm>
            <a:off x="2168525" y="2174875"/>
            <a:ext cx="214313" cy="292100"/>
          </a:xfrm>
          <a:custGeom>
            <a:avLst/>
            <a:gdLst>
              <a:gd name="T0" fmla="*/ 2147483647 w 135"/>
              <a:gd name="T1" fmla="*/ 2147483647 h 184"/>
              <a:gd name="T2" fmla="*/ 2147483647 w 135"/>
              <a:gd name="T3" fmla="*/ 2147483647 h 184"/>
              <a:gd name="T4" fmla="*/ 2147483647 w 135"/>
              <a:gd name="T5" fmla="*/ 2147483647 h 184"/>
              <a:gd name="T6" fmla="*/ 2147483647 w 135"/>
              <a:gd name="T7" fmla="*/ 2147483647 h 184"/>
              <a:gd name="T8" fmla="*/ 2147483647 w 135"/>
              <a:gd name="T9" fmla="*/ 2147483647 h 184"/>
              <a:gd name="T10" fmla="*/ 0 w 135"/>
              <a:gd name="T11" fmla="*/ 2147483647 h 184"/>
              <a:gd name="T12" fmla="*/ 2147483647 w 135"/>
              <a:gd name="T13" fmla="*/ 2147483647 h 184"/>
              <a:gd name="T14" fmla="*/ 2147483647 w 135"/>
              <a:gd name="T15" fmla="*/ 2147483647 h 184"/>
              <a:gd name="T16" fmla="*/ 2147483647 w 135"/>
              <a:gd name="T17" fmla="*/ 2147483647 h 184"/>
              <a:gd name="T18" fmla="*/ 2147483647 w 135"/>
              <a:gd name="T19" fmla="*/ 2147483647 h 184"/>
              <a:gd name="T20" fmla="*/ 2147483647 w 135"/>
              <a:gd name="T21" fmla="*/ 2147483647 h 184"/>
              <a:gd name="T22" fmla="*/ 2147483647 w 135"/>
              <a:gd name="T23" fmla="*/ 2147483647 h 184"/>
              <a:gd name="T24" fmla="*/ 2147483647 w 135"/>
              <a:gd name="T25" fmla="*/ 2147483647 h 184"/>
              <a:gd name="T26" fmla="*/ 2147483647 w 135"/>
              <a:gd name="T27" fmla="*/ 2147483647 h 184"/>
              <a:gd name="T28" fmla="*/ 2147483647 w 135"/>
              <a:gd name="T29" fmla="*/ 2147483647 h 184"/>
              <a:gd name="T30" fmla="*/ 2147483647 w 135"/>
              <a:gd name="T31" fmla="*/ 2147483647 h 184"/>
              <a:gd name="T32" fmla="*/ 2147483647 w 135"/>
              <a:gd name="T33" fmla="*/ 2147483647 h 18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5"/>
              <a:gd name="T52" fmla="*/ 0 h 184"/>
              <a:gd name="T53" fmla="*/ 135 w 135"/>
              <a:gd name="T54" fmla="*/ 184 h 18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5" h="184">
                <a:moveTo>
                  <a:pt x="60" y="142"/>
                </a:moveTo>
                <a:cubicBezTo>
                  <a:pt x="56" y="148"/>
                  <a:pt x="48" y="160"/>
                  <a:pt x="48" y="160"/>
                </a:cubicBezTo>
                <a:cubicBezTo>
                  <a:pt x="47" y="167"/>
                  <a:pt x="48" y="174"/>
                  <a:pt x="44" y="180"/>
                </a:cubicBezTo>
                <a:cubicBezTo>
                  <a:pt x="42" y="184"/>
                  <a:pt x="32" y="184"/>
                  <a:pt x="32" y="184"/>
                </a:cubicBezTo>
                <a:cubicBezTo>
                  <a:pt x="26" y="183"/>
                  <a:pt x="13" y="182"/>
                  <a:pt x="8" y="176"/>
                </a:cubicBezTo>
                <a:cubicBezTo>
                  <a:pt x="5" y="172"/>
                  <a:pt x="0" y="164"/>
                  <a:pt x="0" y="164"/>
                </a:cubicBezTo>
                <a:cubicBezTo>
                  <a:pt x="9" y="127"/>
                  <a:pt x="25" y="89"/>
                  <a:pt x="40" y="54"/>
                </a:cubicBezTo>
                <a:cubicBezTo>
                  <a:pt x="45" y="43"/>
                  <a:pt x="49" y="29"/>
                  <a:pt x="60" y="22"/>
                </a:cubicBezTo>
                <a:cubicBezTo>
                  <a:pt x="71" y="0"/>
                  <a:pt x="62" y="5"/>
                  <a:pt x="88" y="8"/>
                </a:cubicBezTo>
                <a:cubicBezTo>
                  <a:pt x="95" y="12"/>
                  <a:pt x="101" y="14"/>
                  <a:pt x="108" y="16"/>
                </a:cubicBezTo>
                <a:cubicBezTo>
                  <a:pt x="113" y="21"/>
                  <a:pt x="126" y="30"/>
                  <a:pt x="126" y="30"/>
                </a:cubicBezTo>
                <a:cubicBezTo>
                  <a:pt x="135" y="56"/>
                  <a:pt x="120" y="75"/>
                  <a:pt x="106" y="96"/>
                </a:cubicBezTo>
                <a:cubicBezTo>
                  <a:pt x="103" y="101"/>
                  <a:pt x="95" y="99"/>
                  <a:pt x="90" y="102"/>
                </a:cubicBezTo>
                <a:cubicBezTo>
                  <a:pt x="83" y="112"/>
                  <a:pt x="77" y="114"/>
                  <a:pt x="70" y="126"/>
                </a:cubicBezTo>
                <a:cubicBezTo>
                  <a:pt x="68" y="130"/>
                  <a:pt x="67" y="136"/>
                  <a:pt x="62" y="138"/>
                </a:cubicBezTo>
                <a:cubicBezTo>
                  <a:pt x="60" y="139"/>
                  <a:pt x="57" y="138"/>
                  <a:pt x="56" y="140"/>
                </a:cubicBezTo>
                <a:cubicBezTo>
                  <a:pt x="55" y="141"/>
                  <a:pt x="59" y="141"/>
                  <a:pt x="60" y="1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Text Box 12"/>
          <p:cNvSpPr txBox="1">
            <a:spLocks noChangeArrowheads="1"/>
          </p:cNvSpPr>
          <p:nvPr/>
        </p:nvSpPr>
        <p:spPr bwMode="auto">
          <a:xfrm>
            <a:off x="2195513" y="1700213"/>
            <a:ext cx="1655762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Калининский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5,2 тыс. га</a:t>
            </a:r>
          </a:p>
        </p:txBody>
      </p:sp>
      <p:sp>
        <p:nvSpPr>
          <p:cNvPr id="8203" name="Freeform 13"/>
          <p:cNvSpPr>
            <a:spLocks/>
          </p:cNvSpPr>
          <p:nvPr/>
        </p:nvSpPr>
        <p:spPr bwMode="auto">
          <a:xfrm>
            <a:off x="158750" y="3006725"/>
            <a:ext cx="576263" cy="361950"/>
          </a:xfrm>
          <a:custGeom>
            <a:avLst/>
            <a:gdLst>
              <a:gd name="T0" fmla="*/ 2147483647 w 363"/>
              <a:gd name="T1" fmla="*/ 2147483647 h 228"/>
              <a:gd name="T2" fmla="*/ 2147483647 w 363"/>
              <a:gd name="T3" fmla="*/ 2147483647 h 228"/>
              <a:gd name="T4" fmla="*/ 2147483647 w 363"/>
              <a:gd name="T5" fmla="*/ 2147483647 h 228"/>
              <a:gd name="T6" fmla="*/ 2147483647 w 363"/>
              <a:gd name="T7" fmla="*/ 2147483647 h 228"/>
              <a:gd name="T8" fmla="*/ 2147483647 w 363"/>
              <a:gd name="T9" fmla="*/ 2147483647 h 228"/>
              <a:gd name="T10" fmla="*/ 2147483647 w 363"/>
              <a:gd name="T11" fmla="*/ 2147483647 h 228"/>
              <a:gd name="T12" fmla="*/ 2147483647 w 363"/>
              <a:gd name="T13" fmla="*/ 2147483647 h 228"/>
              <a:gd name="T14" fmla="*/ 2147483647 w 363"/>
              <a:gd name="T15" fmla="*/ 2147483647 h 228"/>
              <a:gd name="T16" fmla="*/ 2147483647 w 363"/>
              <a:gd name="T17" fmla="*/ 2147483647 h 228"/>
              <a:gd name="T18" fmla="*/ 2147483647 w 363"/>
              <a:gd name="T19" fmla="*/ 2147483647 h 228"/>
              <a:gd name="T20" fmla="*/ 2147483647 w 363"/>
              <a:gd name="T21" fmla="*/ 2147483647 h 228"/>
              <a:gd name="T22" fmla="*/ 2147483647 w 363"/>
              <a:gd name="T23" fmla="*/ 2147483647 h 228"/>
              <a:gd name="T24" fmla="*/ 2147483647 w 363"/>
              <a:gd name="T25" fmla="*/ 2147483647 h 228"/>
              <a:gd name="T26" fmla="*/ 2147483647 w 363"/>
              <a:gd name="T27" fmla="*/ 2147483647 h 228"/>
              <a:gd name="T28" fmla="*/ 2147483647 w 363"/>
              <a:gd name="T29" fmla="*/ 2147483647 h 228"/>
              <a:gd name="T30" fmla="*/ 2147483647 w 363"/>
              <a:gd name="T31" fmla="*/ 2147483647 h 228"/>
              <a:gd name="T32" fmla="*/ 2147483647 w 363"/>
              <a:gd name="T33" fmla="*/ 2147483647 h 228"/>
              <a:gd name="T34" fmla="*/ 2147483647 w 363"/>
              <a:gd name="T35" fmla="*/ 2147483647 h 228"/>
              <a:gd name="T36" fmla="*/ 0 w 363"/>
              <a:gd name="T37" fmla="*/ 2147483647 h 228"/>
              <a:gd name="T38" fmla="*/ 2147483647 w 363"/>
              <a:gd name="T39" fmla="*/ 2147483647 h 228"/>
              <a:gd name="T40" fmla="*/ 2147483647 w 363"/>
              <a:gd name="T41" fmla="*/ 2147483647 h 228"/>
              <a:gd name="T42" fmla="*/ 2147483647 w 363"/>
              <a:gd name="T43" fmla="*/ 2147483647 h 228"/>
              <a:gd name="T44" fmla="*/ 2147483647 w 363"/>
              <a:gd name="T45" fmla="*/ 2147483647 h 228"/>
              <a:gd name="T46" fmla="*/ 2147483647 w 363"/>
              <a:gd name="T47" fmla="*/ 2147483647 h 228"/>
              <a:gd name="T48" fmla="*/ 2147483647 w 363"/>
              <a:gd name="T49" fmla="*/ 2147483647 h 228"/>
              <a:gd name="T50" fmla="*/ 2147483647 w 363"/>
              <a:gd name="T51" fmla="*/ 2147483647 h 228"/>
              <a:gd name="T52" fmla="*/ 2147483647 w 363"/>
              <a:gd name="T53" fmla="*/ 0 h 228"/>
              <a:gd name="T54" fmla="*/ 2147483647 w 363"/>
              <a:gd name="T55" fmla="*/ 2147483647 h 228"/>
              <a:gd name="T56" fmla="*/ 2147483647 w 363"/>
              <a:gd name="T57" fmla="*/ 2147483647 h 228"/>
              <a:gd name="T58" fmla="*/ 2147483647 w 363"/>
              <a:gd name="T59" fmla="*/ 2147483647 h 228"/>
              <a:gd name="T60" fmla="*/ 2147483647 w 363"/>
              <a:gd name="T61" fmla="*/ 2147483647 h 22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63"/>
              <a:gd name="T94" fmla="*/ 0 h 228"/>
              <a:gd name="T95" fmla="*/ 363 w 363"/>
              <a:gd name="T96" fmla="*/ 228 h 22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63" h="228">
                <a:moveTo>
                  <a:pt x="222" y="42"/>
                </a:moveTo>
                <a:cubicBezTo>
                  <a:pt x="215" y="44"/>
                  <a:pt x="202" y="48"/>
                  <a:pt x="202" y="48"/>
                </a:cubicBezTo>
                <a:cubicBezTo>
                  <a:pt x="189" y="42"/>
                  <a:pt x="183" y="31"/>
                  <a:pt x="172" y="24"/>
                </a:cubicBezTo>
                <a:cubicBezTo>
                  <a:pt x="154" y="27"/>
                  <a:pt x="153" y="24"/>
                  <a:pt x="148" y="42"/>
                </a:cubicBezTo>
                <a:cubicBezTo>
                  <a:pt x="153" y="62"/>
                  <a:pt x="153" y="95"/>
                  <a:pt x="168" y="110"/>
                </a:cubicBezTo>
                <a:cubicBezTo>
                  <a:pt x="176" y="118"/>
                  <a:pt x="190" y="119"/>
                  <a:pt x="200" y="122"/>
                </a:cubicBezTo>
                <a:cubicBezTo>
                  <a:pt x="214" y="117"/>
                  <a:pt x="228" y="114"/>
                  <a:pt x="242" y="110"/>
                </a:cubicBezTo>
                <a:cubicBezTo>
                  <a:pt x="264" y="95"/>
                  <a:pt x="309" y="99"/>
                  <a:pt x="328" y="98"/>
                </a:cubicBezTo>
                <a:cubicBezTo>
                  <a:pt x="343" y="99"/>
                  <a:pt x="363" y="95"/>
                  <a:pt x="354" y="112"/>
                </a:cubicBezTo>
                <a:cubicBezTo>
                  <a:pt x="361" y="140"/>
                  <a:pt x="348" y="137"/>
                  <a:pt x="324" y="140"/>
                </a:cubicBezTo>
                <a:cubicBezTo>
                  <a:pt x="304" y="147"/>
                  <a:pt x="278" y="150"/>
                  <a:pt x="260" y="160"/>
                </a:cubicBezTo>
                <a:cubicBezTo>
                  <a:pt x="241" y="170"/>
                  <a:pt x="227" y="176"/>
                  <a:pt x="206" y="180"/>
                </a:cubicBezTo>
                <a:cubicBezTo>
                  <a:pt x="192" y="183"/>
                  <a:pt x="179" y="188"/>
                  <a:pt x="166" y="192"/>
                </a:cubicBezTo>
                <a:cubicBezTo>
                  <a:pt x="160" y="194"/>
                  <a:pt x="148" y="200"/>
                  <a:pt x="148" y="200"/>
                </a:cubicBezTo>
                <a:cubicBezTo>
                  <a:pt x="138" y="214"/>
                  <a:pt x="141" y="211"/>
                  <a:pt x="126" y="216"/>
                </a:cubicBezTo>
                <a:cubicBezTo>
                  <a:pt x="119" y="215"/>
                  <a:pt x="111" y="214"/>
                  <a:pt x="104" y="212"/>
                </a:cubicBezTo>
                <a:cubicBezTo>
                  <a:pt x="99" y="210"/>
                  <a:pt x="92" y="204"/>
                  <a:pt x="92" y="204"/>
                </a:cubicBezTo>
                <a:cubicBezTo>
                  <a:pt x="64" y="208"/>
                  <a:pt x="40" y="219"/>
                  <a:pt x="14" y="228"/>
                </a:cubicBezTo>
                <a:cubicBezTo>
                  <a:pt x="8" y="224"/>
                  <a:pt x="0" y="212"/>
                  <a:pt x="0" y="212"/>
                </a:cubicBezTo>
                <a:cubicBezTo>
                  <a:pt x="8" y="178"/>
                  <a:pt x="23" y="145"/>
                  <a:pt x="46" y="118"/>
                </a:cubicBezTo>
                <a:cubicBezTo>
                  <a:pt x="55" y="107"/>
                  <a:pt x="55" y="103"/>
                  <a:pt x="68" y="94"/>
                </a:cubicBezTo>
                <a:cubicBezTo>
                  <a:pt x="74" y="90"/>
                  <a:pt x="86" y="82"/>
                  <a:pt x="86" y="82"/>
                </a:cubicBezTo>
                <a:cubicBezTo>
                  <a:pt x="95" y="64"/>
                  <a:pt x="89" y="69"/>
                  <a:pt x="100" y="62"/>
                </a:cubicBezTo>
                <a:cubicBezTo>
                  <a:pt x="101" y="58"/>
                  <a:pt x="103" y="49"/>
                  <a:pt x="106" y="46"/>
                </a:cubicBezTo>
                <a:cubicBezTo>
                  <a:pt x="109" y="43"/>
                  <a:pt x="118" y="38"/>
                  <a:pt x="118" y="38"/>
                </a:cubicBezTo>
                <a:cubicBezTo>
                  <a:pt x="119" y="35"/>
                  <a:pt x="140" y="12"/>
                  <a:pt x="144" y="8"/>
                </a:cubicBezTo>
                <a:cubicBezTo>
                  <a:pt x="147" y="5"/>
                  <a:pt x="156" y="0"/>
                  <a:pt x="156" y="0"/>
                </a:cubicBezTo>
                <a:cubicBezTo>
                  <a:pt x="167" y="16"/>
                  <a:pt x="159" y="11"/>
                  <a:pt x="178" y="14"/>
                </a:cubicBezTo>
                <a:cubicBezTo>
                  <a:pt x="200" y="21"/>
                  <a:pt x="197" y="22"/>
                  <a:pt x="228" y="24"/>
                </a:cubicBezTo>
                <a:cubicBezTo>
                  <a:pt x="234" y="34"/>
                  <a:pt x="230" y="36"/>
                  <a:pt x="220" y="38"/>
                </a:cubicBezTo>
                <a:cubicBezTo>
                  <a:pt x="215" y="46"/>
                  <a:pt x="214" y="45"/>
                  <a:pt x="222" y="42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2" name="Text Box 14"/>
          <p:cNvSpPr txBox="1">
            <a:spLocks noChangeArrowheads="1"/>
          </p:cNvSpPr>
          <p:nvPr/>
        </p:nvSpPr>
        <p:spPr bwMode="auto">
          <a:xfrm>
            <a:off x="34925" y="2492375"/>
            <a:ext cx="1193800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Тамано-запорожский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30,0 тыс. га</a:t>
            </a:r>
          </a:p>
        </p:txBody>
      </p:sp>
      <p:sp>
        <p:nvSpPr>
          <p:cNvPr id="8205" name="Freeform 15"/>
          <p:cNvSpPr>
            <a:spLocks/>
          </p:cNvSpPr>
          <p:nvPr/>
        </p:nvSpPr>
        <p:spPr bwMode="auto">
          <a:xfrm>
            <a:off x="1476375" y="3644900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107950" y="3789363"/>
            <a:ext cx="100012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«Красная Горка»</a:t>
            </a:r>
          </a:p>
          <a:p>
            <a:pPr algn="ctr">
              <a:defRPr/>
            </a:pPr>
            <a:r>
              <a:rPr lang="ru-RU" sz="800" dirty="0"/>
              <a:t>12,0 тыс. га</a:t>
            </a:r>
          </a:p>
        </p:txBody>
      </p:sp>
      <p:sp>
        <p:nvSpPr>
          <p:cNvPr id="8207" name="Freeform 17"/>
          <p:cNvSpPr>
            <a:spLocks/>
          </p:cNvSpPr>
          <p:nvPr/>
        </p:nvSpPr>
        <p:spPr bwMode="auto">
          <a:xfrm>
            <a:off x="1917700" y="3467100"/>
            <a:ext cx="477838" cy="228600"/>
          </a:xfrm>
          <a:custGeom>
            <a:avLst/>
            <a:gdLst>
              <a:gd name="T0" fmla="*/ 2147483647 w 301"/>
              <a:gd name="T1" fmla="*/ 2147483647 h 144"/>
              <a:gd name="T2" fmla="*/ 2147483647 w 301"/>
              <a:gd name="T3" fmla="*/ 2147483647 h 144"/>
              <a:gd name="T4" fmla="*/ 2147483647 w 301"/>
              <a:gd name="T5" fmla="*/ 2147483647 h 144"/>
              <a:gd name="T6" fmla="*/ 2147483647 w 301"/>
              <a:gd name="T7" fmla="*/ 2147483647 h 144"/>
              <a:gd name="T8" fmla="*/ 2147483647 w 301"/>
              <a:gd name="T9" fmla="*/ 2147483647 h 144"/>
              <a:gd name="T10" fmla="*/ 2147483647 w 301"/>
              <a:gd name="T11" fmla="*/ 2147483647 h 144"/>
              <a:gd name="T12" fmla="*/ 2147483647 w 301"/>
              <a:gd name="T13" fmla="*/ 2147483647 h 144"/>
              <a:gd name="T14" fmla="*/ 2147483647 w 301"/>
              <a:gd name="T15" fmla="*/ 2147483647 h 144"/>
              <a:gd name="T16" fmla="*/ 2147483647 w 301"/>
              <a:gd name="T17" fmla="*/ 2147483647 h 144"/>
              <a:gd name="T18" fmla="*/ 2147483647 w 301"/>
              <a:gd name="T19" fmla="*/ 2147483647 h 144"/>
              <a:gd name="T20" fmla="*/ 2147483647 w 301"/>
              <a:gd name="T21" fmla="*/ 2147483647 h 144"/>
              <a:gd name="T22" fmla="*/ 2147483647 w 301"/>
              <a:gd name="T23" fmla="*/ 2147483647 h 144"/>
              <a:gd name="T24" fmla="*/ 2147483647 w 301"/>
              <a:gd name="T25" fmla="*/ 2147483647 h 144"/>
              <a:gd name="T26" fmla="*/ 2147483647 w 301"/>
              <a:gd name="T27" fmla="*/ 2147483647 h 144"/>
              <a:gd name="T28" fmla="*/ 2147483647 w 301"/>
              <a:gd name="T29" fmla="*/ 2147483647 h 144"/>
              <a:gd name="T30" fmla="*/ 2147483647 w 301"/>
              <a:gd name="T31" fmla="*/ 2147483647 h 1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1"/>
              <a:gd name="T49" fmla="*/ 0 h 144"/>
              <a:gd name="T50" fmla="*/ 301 w 301"/>
              <a:gd name="T51" fmla="*/ 144 h 1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1" h="144">
                <a:moveTo>
                  <a:pt x="1" y="60"/>
                </a:moveTo>
                <a:cubicBezTo>
                  <a:pt x="6" y="68"/>
                  <a:pt x="15" y="81"/>
                  <a:pt x="22" y="87"/>
                </a:cubicBezTo>
                <a:cubicBezTo>
                  <a:pt x="47" y="107"/>
                  <a:pt x="86" y="103"/>
                  <a:pt x="112" y="120"/>
                </a:cubicBezTo>
                <a:cubicBezTo>
                  <a:pt x="137" y="136"/>
                  <a:pt x="146" y="138"/>
                  <a:pt x="175" y="144"/>
                </a:cubicBezTo>
                <a:cubicBezTo>
                  <a:pt x="239" y="136"/>
                  <a:pt x="208" y="142"/>
                  <a:pt x="241" y="120"/>
                </a:cubicBezTo>
                <a:cubicBezTo>
                  <a:pt x="245" y="108"/>
                  <a:pt x="248" y="100"/>
                  <a:pt x="259" y="93"/>
                </a:cubicBezTo>
                <a:cubicBezTo>
                  <a:pt x="265" y="32"/>
                  <a:pt x="250" y="85"/>
                  <a:pt x="289" y="57"/>
                </a:cubicBezTo>
                <a:cubicBezTo>
                  <a:pt x="299" y="50"/>
                  <a:pt x="301" y="21"/>
                  <a:pt x="301" y="21"/>
                </a:cubicBezTo>
                <a:cubicBezTo>
                  <a:pt x="299" y="17"/>
                  <a:pt x="298" y="12"/>
                  <a:pt x="295" y="9"/>
                </a:cubicBezTo>
                <a:cubicBezTo>
                  <a:pt x="286" y="0"/>
                  <a:pt x="228" y="20"/>
                  <a:pt x="214" y="24"/>
                </a:cubicBezTo>
                <a:cubicBezTo>
                  <a:pt x="207" y="26"/>
                  <a:pt x="200" y="28"/>
                  <a:pt x="193" y="30"/>
                </a:cubicBezTo>
                <a:cubicBezTo>
                  <a:pt x="187" y="32"/>
                  <a:pt x="175" y="36"/>
                  <a:pt x="175" y="36"/>
                </a:cubicBezTo>
                <a:cubicBezTo>
                  <a:pt x="143" y="28"/>
                  <a:pt x="117" y="34"/>
                  <a:pt x="85" y="39"/>
                </a:cubicBezTo>
                <a:cubicBezTo>
                  <a:pt x="54" y="54"/>
                  <a:pt x="66" y="52"/>
                  <a:pt x="40" y="39"/>
                </a:cubicBezTo>
                <a:cubicBezTo>
                  <a:pt x="28" y="47"/>
                  <a:pt x="27" y="52"/>
                  <a:pt x="13" y="57"/>
                </a:cubicBezTo>
                <a:cubicBezTo>
                  <a:pt x="0" y="62"/>
                  <a:pt x="1" y="68"/>
                  <a:pt x="1" y="60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6" name="Text Box 18"/>
          <p:cNvSpPr txBox="1">
            <a:spLocks noChangeArrowheads="1"/>
          </p:cNvSpPr>
          <p:nvPr/>
        </p:nvSpPr>
        <p:spPr bwMode="auto">
          <a:xfrm>
            <a:off x="1979613" y="3068638"/>
            <a:ext cx="15081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Крымский государственный</a:t>
            </a:r>
          </a:p>
          <a:p>
            <a:pPr algn="ctr">
              <a:defRPr/>
            </a:pPr>
            <a:r>
              <a:rPr lang="ru-RU" sz="800" dirty="0"/>
              <a:t>заказник 15,0 тыс. га</a:t>
            </a:r>
          </a:p>
        </p:txBody>
      </p:sp>
      <p:sp>
        <p:nvSpPr>
          <p:cNvPr id="8209" name="Freeform 19"/>
          <p:cNvSpPr>
            <a:spLocks/>
          </p:cNvSpPr>
          <p:nvPr/>
        </p:nvSpPr>
        <p:spPr bwMode="auto">
          <a:xfrm>
            <a:off x="4305300" y="2235200"/>
            <a:ext cx="320675" cy="412750"/>
          </a:xfrm>
          <a:custGeom>
            <a:avLst/>
            <a:gdLst>
              <a:gd name="T0" fmla="*/ 2147483647 w 202"/>
              <a:gd name="T1" fmla="*/ 2147483647 h 260"/>
              <a:gd name="T2" fmla="*/ 2147483647 w 202"/>
              <a:gd name="T3" fmla="*/ 2147483647 h 260"/>
              <a:gd name="T4" fmla="*/ 2147483647 w 202"/>
              <a:gd name="T5" fmla="*/ 2147483647 h 260"/>
              <a:gd name="T6" fmla="*/ 2147483647 w 202"/>
              <a:gd name="T7" fmla="*/ 2147483647 h 260"/>
              <a:gd name="T8" fmla="*/ 0 w 202"/>
              <a:gd name="T9" fmla="*/ 2147483647 h 260"/>
              <a:gd name="T10" fmla="*/ 2147483647 w 202"/>
              <a:gd name="T11" fmla="*/ 2147483647 h 260"/>
              <a:gd name="T12" fmla="*/ 2147483647 w 202"/>
              <a:gd name="T13" fmla="*/ 2147483647 h 260"/>
              <a:gd name="T14" fmla="*/ 2147483647 w 202"/>
              <a:gd name="T15" fmla="*/ 2147483647 h 260"/>
              <a:gd name="T16" fmla="*/ 2147483647 w 202"/>
              <a:gd name="T17" fmla="*/ 2147483647 h 260"/>
              <a:gd name="T18" fmla="*/ 2147483647 w 202"/>
              <a:gd name="T19" fmla="*/ 2147483647 h 260"/>
              <a:gd name="T20" fmla="*/ 2147483647 w 202"/>
              <a:gd name="T21" fmla="*/ 2147483647 h 260"/>
              <a:gd name="T22" fmla="*/ 2147483647 w 202"/>
              <a:gd name="T23" fmla="*/ 2147483647 h 260"/>
              <a:gd name="T24" fmla="*/ 2147483647 w 202"/>
              <a:gd name="T25" fmla="*/ 2147483647 h 260"/>
              <a:gd name="T26" fmla="*/ 2147483647 w 202"/>
              <a:gd name="T27" fmla="*/ 2147483647 h 260"/>
              <a:gd name="T28" fmla="*/ 2147483647 w 202"/>
              <a:gd name="T29" fmla="*/ 2147483647 h 260"/>
              <a:gd name="T30" fmla="*/ 2147483647 w 202"/>
              <a:gd name="T31" fmla="*/ 2147483647 h 260"/>
              <a:gd name="T32" fmla="*/ 2147483647 w 202"/>
              <a:gd name="T33" fmla="*/ 2147483647 h 260"/>
              <a:gd name="T34" fmla="*/ 2147483647 w 202"/>
              <a:gd name="T35" fmla="*/ 2147483647 h 260"/>
              <a:gd name="T36" fmla="*/ 2147483647 w 202"/>
              <a:gd name="T37" fmla="*/ 2147483647 h 260"/>
              <a:gd name="T38" fmla="*/ 2147483647 w 202"/>
              <a:gd name="T39" fmla="*/ 2147483647 h 2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2"/>
              <a:gd name="T61" fmla="*/ 0 h 260"/>
              <a:gd name="T62" fmla="*/ 202 w 202"/>
              <a:gd name="T63" fmla="*/ 260 h 2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2" h="260">
                <a:moveTo>
                  <a:pt x="171" y="257"/>
                </a:moveTo>
                <a:cubicBezTo>
                  <a:pt x="129" y="252"/>
                  <a:pt x="126" y="248"/>
                  <a:pt x="93" y="254"/>
                </a:cubicBezTo>
                <a:cubicBezTo>
                  <a:pt x="85" y="256"/>
                  <a:pt x="69" y="260"/>
                  <a:pt x="69" y="260"/>
                </a:cubicBezTo>
                <a:cubicBezTo>
                  <a:pt x="50" y="258"/>
                  <a:pt x="30" y="260"/>
                  <a:pt x="12" y="254"/>
                </a:cubicBezTo>
                <a:cubicBezTo>
                  <a:pt x="5" y="252"/>
                  <a:pt x="0" y="236"/>
                  <a:pt x="0" y="236"/>
                </a:cubicBezTo>
                <a:cubicBezTo>
                  <a:pt x="1" y="229"/>
                  <a:pt x="3" y="182"/>
                  <a:pt x="15" y="176"/>
                </a:cubicBezTo>
                <a:cubicBezTo>
                  <a:pt x="24" y="171"/>
                  <a:pt x="35" y="172"/>
                  <a:pt x="45" y="170"/>
                </a:cubicBezTo>
                <a:cubicBezTo>
                  <a:pt x="74" y="151"/>
                  <a:pt x="43" y="118"/>
                  <a:pt x="30" y="98"/>
                </a:cubicBezTo>
                <a:cubicBezTo>
                  <a:pt x="33" y="70"/>
                  <a:pt x="30" y="62"/>
                  <a:pt x="48" y="44"/>
                </a:cubicBezTo>
                <a:cubicBezTo>
                  <a:pt x="53" y="28"/>
                  <a:pt x="56" y="7"/>
                  <a:pt x="72" y="2"/>
                </a:cubicBezTo>
                <a:cubicBezTo>
                  <a:pt x="91" y="3"/>
                  <a:pt x="111" y="0"/>
                  <a:pt x="129" y="5"/>
                </a:cubicBezTo>
                <a:cubicBezTo>
                  <a:pt x="134" y="6"/>
                  <a:pt x="131" y="15"/>
                  <a:pt x="132" y="20"/>
                </a:cubicBezTo>
                <a:cubicBezTo>
                  <a:pt x="135" y="32"/>
                  <a:pt x="139" y="37"/>
                  <a:pt x="150" y="41"/>
                </a:cubicBezTo>
                <a:cubicBezTo>
                  <a:pt x="166" y="39"/>
                  <a:pt x="182" y="35"/>
                  <a:pt x="198" y="35"/>
                </a:cubicBezTo>
                <a:cubicBezTo>
                  <a:pt x="202" y="35"/>
                  <a:pt x="191" y="38"/>
                  <a:pt x="189" y="41"/>
                </a:cubicBezTo>
                <a:cubicBezTo>
                  <a:pt x="178" y="53"/>
                  <a:pt x="175" y="62"/>
                  <a:pt x="171" y="77"/>
                </a:cubicBezTo>
                <a:cubicBezTo>
                  <a:pt x="164" y="104"/>
                  <a:pt x="157" y="147"/>
                  <a:pt x="141" y="170"/>
                </a:cubicBezTo>
                <a:cubicBezTo>
                  <a:pt x="143" y="195"/>
                  <a:pt x="139" y="204"/>
                  <a:pt x="162" y="212"/>
                </a:cubicBezTo>
                <a:cubicBezTo>
                  <a:pt x="178" y="236"/>
                  <a:pt x="165" y="235"/>
                  <a:pt x="165" y="257"/>
                </a:cubicBezTo>
                <a:cubicBezTo>
                  <a:pt x="165" y="259"/>
                  <a:pt x="169" y="257"/>
                  <a:pt x="171" y="257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8" name="Text Box 20"/>
          <p:cNvSpPr txBox="1">
            <a:spLocks noChangeArrowheads="1"/>
          </p:cNvSpPr>
          <p:nvPr/>
        </p:nvSpPr>
        <p:spPr bwMode="auto">
          <a:xfrm>
            <a:off x="3995738" y="1844675"/>
            <a:ext cx="1195387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Новоберезанский</a:t>
            </a:r>
          </a:p>
          <a:p>
            <a:pPr algn="ctr">
              <a:defRPr/>
            </a:pPr>
            <a:r>
              <a:rPr lang="ru-RU" sz="800" dirty="0"/>
              <a:t>Заказник 30,6 тыс. га</a:t>
            </a:r>
          </a:p>
        </p:txBody>
      </p:sp>
      <p:sp>
        <p:nvSpPr>
          <p:cNvPr id="8211" name="Freeform 21"/>
          <p:cNvSpPr>
            <a:spLocks/>
          </p:cNvSpPr>
          <p:nvPr/>
        </p:nvSpPr>
        <p:spPr bwMode="auto">
          <a:xfrm>
            <a:off x="5624513" y="1843088"/>
            <a:ext cx="300037" cy="238125"/>
          </a:xfrm>
          <a:custGeom>
            <a:avLst/>
            <a:gdLst>
              <a:gd name="T0" fmla="*/ 2147483647 w 189"/>
              <a:gd name="T1" fmla="*/ 2147483647 h 150"/>
              <a:gd name="T2" fmla="*/ 2147483647 w 189"/>
              <a:gd name="T3" fmla="*/ 2147483647 h 150"/>
              <a:gd name="T4" fmla="*/ 2147483647 w 189"/>
              <a:gd name="T5" fmla="*/ 2147483647 h 150"/>
              <a:gd name="T6" fmla="*/ 2147483647 w 189"/>
              <a:gd name="T7" fmla="*/ 2147483647 h 150"/>
              <a:gd name="T8" fmla="*/ 2147483647 w 189"/>
              <a:gd name="T9" fmla="*/ 2147483647 h 150"/>
              <a:gd name="T10" fmla="*/ 2147483647 w 189"/>
              <a:gd name="T11" fmla="*/ 2147483647 h 150"/>
              <a:gd name="T12" fmla="*/ 2147483647 w 189"/>
              <a:gd name="T13" fmla="*/ 2147483647 h 150"/>
              <a:gd name="T14" fmla="*/ 2147483647 w 189"/>
              <a:gd name="T15" fmla="*/ 2147483647 h 150"/>
              <a:gd name="T16" fmla="*/ 2147483647 w 189"/>
              <a:gd name="T17" fmla="*/ 2147483647 h 150"/>
              <a:gd name="T18" fmla="*/ 2147483647 w 189"/>
              <a:gd name="T19" fmla="*/ 2147483647 h 150"/>
              <a:gd name="T20" fmla="*/ 2147483647 w 189"/>
              <a:gd name="T21" fmla="*/ 2147483647 h 150"/>
              <a:gd name="T22" fmla="*/ 2147483647 w 189"/>
              <a:gd name="T23" fmla="*/ 0 h 150"/>
              <a:gd name="T24" fmla="*/ 2147483647 w 189"/>
              <a:gd name="T25" fmla="*/ 2147483647 h 150"/>
              <a:gd name="T26" fmla="*/ 0 w 189"/>
              <a:gd name="T27" fmla="*/ 2147483647 h 150"/>
              <a:gd name="T28" fmla="*/ 2147483647 w 189"/>
              <a:gd name="T29" fmla="*/ 2147483647 h 15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89"/>
              <a:gd name="T46" fmla="*/ 0 h 150"/>
              <a:gd name="T47" fmla="*/ 189 w 189"/>
              <a:gd name="T48" fmla="*/ 150 h 15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89" h="150">
                <a:moveTo>
                  <a:pt x="3" y="15"/>
                </a:moveTo>
                <a:cubicBezTo>
                  <a:pt x="7" y="41"/>
                  <a:pt x="11" y="67"/>
                  <a:pt x="15" y="93"/>
                </a:cubicBezTo>
                <a:cubicBezTo>
                  <a:pt x="16" y="110"/>
                  <a:pt x="10" y="129"/>
                  <a:pt x="18" y="144"/>
                </a:cubicBezTo>
                <a:cubicBezTo>
                  <a:pt x="21" y="150"/>
                  <a:pt x="36" y="132"/>
                  <a:pt x="36" y="132"/>
                </a:cubicBezTo>
                <a:cubicBezTo>
                  <a:pt x="50" y="137"/>
                  <a:pt x="60" y="139"/>
                  <a:pt x="72" y="147"/>
                </a:cubicBezTo>
                <a:cubicBezTo>
                  <a:pt x="99" y="133"/>
                  <a:pt x="89" y="140"/>
                  <a:pt x="105" y="129"/>
                </a:cubicBezTo>
                <a:cubicBezTo>
                  <a:pt x="118" y="102"/>
                  <a:pt x="130" y="110"/>
                  <a:pt x="165" y="105"/>
                </a:cubicBezTo>
                <a:cubicBezTo>
                  <a:pt x="189" y="89"/>
                  <a:pt x="178" y="46"/>
                  <a:pt x="171" y="24"/>
                </a:cubicBezTo>
                <a:cubicBezTo>
                  <a:pt x="169" y="17"/>
                  <a:pt x="153" y="12"/>
                  <a:pt x="153" y="12"/>
                </a:cubicBezTo>
                <a:cubicBezTo>
                  <a:pt x="136" y="18"/>
                  <a:pt x="120" y="26"/>
                  <a:pt x="102" y="30"/>
                </a:cubicBezTo>
                <a:cubicBezTo>
                  <a:pt x="65" y="23"/>
                  <a:pt x="80" y="30"/>
                  <a:pt x="54" y="12"/>
                </a:cubicBezTo>
                <a:cubicBezTo>
                  <a:pt x="45" y="6"/>
                  <a:pt x="24" y="0"/>
                  <a:pt x="24" y="0"/>
                </a:cubicBezTo>
                <a:cubicBezTo>
                  <a:pt x="18" y="2"/>
                  <a:pt x="12" y="4"/>
                  <a:pt x="6" y="6"/>
                </a:cubicBezTo>
                <a:cubicBezTo>
                  <a:pt x="3" y="7"/>
                  <a:pt x="1" y="12"/>
                  <a:pt x="0" y="15"/>
                </a:cubicBezTo>
                <a:cubicBezTo>
                  <a:pt x="0" y="16"/>
                  <a:pt x="2" y="15"/>
                  <a:pt x="3" y="1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0" name="Text Box 22"/>
          <p:cNvSpPr txBox="1">
            <a:spLocks noChangeArrowheads="1"/>
          </p:cNvSpPr>
          <p:nvPr/>
        </p:nvSpPr>
        <p:spPr bwMode="auto">
          <a:xfrm>
            <a:off x="4716016" y="1125538"/>
            <a:ext cx="130492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Тихорецкий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 15,2 тыс. га</a:t>
            </a:r>
          </a:p>
        </p:txBody>
      </p:sp>
      <p:sp>
        <p:nvSpPr>
          <p:cNvPr id="8213" name="Freeform 23"/>
          <p:cNvSpPr>
            <a:spLocks/>
          </p:cNvSpPr>
          <p:nvPr/>
        </p:nvSpPr>
        <p:spPr bwMode="auto">
          <a:xfrm>
            <a:off x="4719638" y="4002088"/>
            <a:ext cx="457200" cy="355600"/>
          </a:xfrm>
          <a:custGeom>
            <a:avLst/>
            <a:gdLst>
              <a:gd name="T0" fmla="*/ 0 w 288"/>
              <a:gd name="T1" fmla="*/ 2147483647 h 224"/>
              <a:gd name="T2" fmla="*/ 2147483647 w 288"/>
              <a:gd name="T3" fmla="*/ 2147483647 h 224"/>
              <a:gd name="T4" fmla="*/ 2147483647 w 288"/>
              <a:gd name="T5" fmla="*/ 2147483647 h 224"/>
              <a:gd name="T6" fmla="*/ 2147483647 w 288"/>
              <a:gd name="T7" fmla="*/ 2147483647 h 224"/>
              <a:gd name="T8" fmla="*/ 2147483647 w 288"/>
              <a:gd name="T9" fmla="*/ 2147483647 h 224"/>
              <a:gd name="T10" fmla="*/ 2147483647 w 288"/>
              <a:gd name="T11" fmla="*/ 2147483647 h 224"/>
              <a:gd name="T12" fmla="*/ 2147483647 w 288"/>
              <a:gd name="T13" fmla="*/ 2147483647 h 224"/>
              <a:gd name="T14" fmla="*/ 2147483647 w 288"/>
              <a:gd name="T15" fmla="*/ 2147483647 h 224"/>
              <a:gd name="T16" fmla="*/ 2147483647 w 288"/>
              <a:gd name="T17" fmla="*/ 2147483647 h 224"/>
              <a:gd name="T18" fmla="*/ 2147483647 w 288"/>
              <a:gd name="T19" fmla="*/ 2147483647 h 224"/>
              <a:gd name="T20" fmla="*/ 2147483647 w 288"/>
              <a:gd name="T21" fmla="*/ 2147483647 h 224"/>
              <a:gd name="T22" fmla="*/ 2147483647 w 288"/>
              <a:gd name="T23" fmla="*/ 2147483647 h 224"/>
              <a:gd name="T24" fmla="*/ 2147483647 w 288"/>
              <a:gd name="T25" fmla="*/ 2147483647 h 224"/>
              <a:gd name="T26" fmla="*/ 0 w 288"/>
              <a:gd name="T27" fmla="*/ 2147483647 h 22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8"/>
              <a:gd name="T43" fmla="*/ 0 h 224"/>
              <a:gd name="T44" fmla="*/ 288 w 288"/>
              <a:gd name="T45" fmla="*/ 224 h 22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8" h="224">
                <a:moveTo>
                  <a:pt x="0" y="5"/>
                </a:moveTo>
                <a:cubicBezTo>
                  <a:pt x="5" y="20"/>
                  <a:pt x="5" y="30"/>
                  <a:pt x="21" y="35"/>
                </a:cubicBezTo>
                <a:cubicBezTo>
                  <a:pt x="53" y="67"/>
                  <a:pt x="53" y="112"/>
                  <a:pt x="84" y="143"/>
                </a:cubicBezTo>
                <a:cubicBezTo>
                  <a:pt x="90" y="160"/>
                  <a:pt x="90" y="175"/>
                  <a:pt x="105" y="185"/>
                </a:cubicBezTo>
                <a:cubicBezTo>
                  <a:pt x="111" y="194"/>
                  <a:pt x="117" y="203"/>
                  <a:pt x="123" y="212"/>
                </a:cubicBezTo>
                <a:cubicBezTo>
                  <a:pt x="127" y="218"/>
                  <a:pt x="141" y="224"/>
                  <a:pt x="141" y="224"/>
                </a:cubicBezTo>
                <a:cubicBezTo>
                  <a:pt x="184" y="217"/>
                  <a:pt x="224" y="211"/>
                  <a:pt x="267" y="215"/>
                </a:cubicBezTo>
                <a:cubicBezTo>
                  <a:pt x="273" y="198"/>
                  <a:pt x="269" y="209"/>
                  <a:pt x="282" y="182"/>
                </a:cubicBezTo>
                <a:cubicBezTo>
                  <a:pt x="284" y="178"/>
                  <a:pt x="288" y="170"/>
                  <a:pt x="288" y="170"/>
                </a:cubicBezTo>
                <a:cubicBezTo>
                  <a:pt x="286" y="149"/>
                  <a:pt x="285" y="128"/>
                  <a:pt x="282" y="107"/>
                </a:cubicBezTo>
                <a:cubicBezTo>
                  <a:pt x="275" y="65"/>
                  <a:pt x="192" y="70"/>
                  <a:pt x="174" y="68"/>
                </a:cubicBezTo>
                <a:cubicBezTo>
                  <a:pt x="159" y="63"/>
                  <a:pt x="148" y="59"/>
                  <a:pt x="135" y="50"/>
                </a:cubicBezTo>
                <a:cubicBezTo>
                  <a:pt x="119" y="18"/>
                  <a:pt x="68" y="23"/>
                  <a:pt x="39" y="20"/>
                </a:cubicBezTo>
                <a:cubicBezTo>
                  <a:pt x="21" y="8"/>
                  <a:pt x="24" y="0"/>
                  <a:pt x="0" y="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Text Box 24"/>
          <p:cNvSpPr txBox="1">
            <a:spLocks noChangeArrowheads="1"/>
          </p:cNvSpPr>
          <p:nvPr/>
        </p:nvSpPr>
        <p:spPr bwMode="auto">
          <a:xfrm>
            <a:off x="3059113" y="3500438"/>
            <a:ext cx="1768475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Белореченский государственный</a:t>
            </a:r>
          </a:p>
          <a:p>
            <a:pPr algn="ctr">
              <a:defRPr/>
            </a:pPr>
            <a:r>
              <a:rPr lang="ru-RU" sz="800" dirty="0"/>
              <a:t>природный заказник</a:t>
            </a:r>
          </a:p>
          <a:p>
            <a:pPr algn="ctr">
              <a:defRPr/>
            </a:pPr>
            <a:r>
              <a:rPr lang="ru-RU" sz="800" dirty="0"/>
              <a:t>24,95 тыс. га</a:t>
            </a:r>
          </a:p>
        </p:txBody>
      </p:sp>
      <p:sp>
        <p:nvSpPr>
          <p:cNvPr id="8215" name="Freeform 25"/>
          <p:cNvSpPr>
            <a:spLocks/>
          </p:cNvSpPr>
          <p:nvPr/>
        </p:nvSpPr>
        <p:spPr bwMode="auto">
          <a:xfrm>
            <a:off x="5443538" y="3497263"/>
            <a:ext cx="606425" cy="407987"/>
          </a:xfrm>
          <a:custGeom>
            <a:avLst/>
            <a:gdLst>
              <a:gd name="T0" fmla="*/ 2147483647 w 382"/>
              <a:gd name="T1" fmla="*/ 2147483647 h 257"/>
              <a:gd name="T2" fmla="*/ 2147483647 w 382"/>
              <a:gd name="T3" fmla="*/ 2147483647 h 257"/>
              <a:gd name="T4" fmla="*/ 2147483647 w 382"/>
              <a:gd name="T5" fmla="*/ 2147483647 h 257"/>
              <a:gd name="T6" fmla="*/ 2147483647 w 382"/>
              <a:gd name="T7" fmla="*/ 2147483647 h 257"/>
              <a:gd name="T8" fmla="*/ 2147483647 w 382"/>
              <a:gd name="T9" fmla="*/ 2147483647 h 257"/>
              <a:gd name="T10" fmla="*/ 2147483647 w 382"/>
              <a:gd name="T11" fmla="*/ 2147483647 h 257"/>
              <a:gd name="T12" fmla="*/ 2147483647 w 382"/>
              <a:gd name="T13" fmla="*/ 2147483647 h 257"/>
              <a:gd name="T14" fmla="*/ 2147483647 w 382"/>
              <a:gd name="T15" fmla="*/ 2147483647 h 257"/>
              <a:gd name="T16" fmla="*/ 2147483647 w 382"/>
              <a:gd name="T17" fmla="*/ 2147483647 h 257"/>
              <a:gd name="T18" fmla="*/ 2147483647 w 382"/>
              <a:gd name="T19" fmla="*/ 2147483647 h 257"/>
              <a:gd name="T20" fmla="*/ 0 w 382"/>
              <a:gd name="T21" fmla="*/ 2147483647 h 257"/>
              <a:gd name="T22" fmla="*/ 2147483647 w 382"/>
              <a:gd name="T23" fmla="*/ 2147483647 h 257"/>
              <a:gd name="T24" fmla="*/ 2147483647 w 382"/>
              <a:gd name="T25" fmla="*/ 2147483647 h 257"/>
              <a:gd name="T26" fmla="*/ 2147483647 w 382"/>
              <a:gd name="T27" fmla="*/ 2147483647 h 257"/>
              <a:gd name="T28" fmla="*/ 2147483647 w 382"/>
              <a:gd name="T29" fmla="*/ 2147483647 h 257"/>
              <a:gd name="T30" fmla="*/ 2147483647 w 382"/>
              <a:gd name="T31" fmla="*/ 2147483647 h 257"/>
              <a:gd name="T32" fmla="*/ 2147483647 w 382"/>
              <a:gd name="T33" fmla="*/ 2147483647 h 257"/>
              <a:gd name="T34" fmla="*/ 2147483647 w 382"/>
              <a:gd name="T35" fmla="*/ 2147483647 h 257"/>
              <a:gd name="T36" fmla="*/ 2147483647 w 382"/>
              <a:gd name="T37" fmla="*/ 2147483647 h 257"/>
              <a:gd name="T38" fmla="*/ 2147483647 w 382"/>
              <a:gd name="T39" fmla="*/ 2147483647 h 257"/>
              <a:gd name="T40" fmla="*/ 2147483647 w 382"/>
              <a:gd name="T41" fmla="*/ 2147483647 h 257"/>
              <a:gd name="T42" fmla="*/ 2147483647 w 382"/>
              <a:gd name="T43" fmla="*/ 2147483647 h 2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382"/>
              <a:gd name="T67" fmla="*/ 0 h 257"/>
              <a:gd name="T68" fmla="*/ 382 w 382"/>
              <a:gd name="T69" fmla="*/ 257 h 2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382" h="257">
                <a:moveTo>
                  <a:pt x="306" y="257"/>
                </a:moveTo>
                <a:cubicBezTo>
                  <a:pt x="328" y="243"/>
                  <a:pt x="341" y="234"/>
                  <a:pt x="366" y="227"/>
                </a:cubicBezTo>
                <a:cubicBezTo>
                  <a:pt x="372" y="223"/>
                  <a:pt x="382" y="218"/>
                  <a:pt x="381" y="209"/>
                </a:cubicBezTo>
                <a:cubicBezTo>
                  <a:pt x="380" y="204"/>
                  <a:pt x="357" y="177"/>
                  <a:pt x="351" y="173"/>
                </a:cubicBezTo>
                <a:cubicBezTo>
                  <a:pt x="338" y="154"/>
                  <a:pt x="320" y="135"/>
                  <a:pt x="300" y="122"/>
                </a:cubicBezTo>
                <a:cubicBezTo>
                  <a:pt x="291" y="104"/>
                  <a:pt x="298" y="112"/>
                  <a:pt x="276" y="98"/>
                </a:cubicBezTo>
                <a:cubicBezTo>
                  <a:pt x="273" y="96"/>
                  <a:pt x="267" y="92"/>
                  <a:pt x="267" y="92"/>
                </a:cubicBezTo>
                <a:cubicBezTo>
                  <a:pt x="252" y="62"/>
                  <a:pt x="269" y="87"/>
                  <a:pt x="207" y="74"/>
                </a:cubicBezTo>
                <a:cubicBezTo>
                  <a:pt x="177" y="68"/>
                  <a:pt x="144" y="53"/>
                  <a:pt x="114" y="44"/>
                </a:cubicBezTo>
                <a:cubicBezTo>
                  <a:pt x="97" y="33"/>
                  <a:pt x="85" y="19"/>
                  <a:pt x="69" y="8"/>
                </a:cubicBezTo>
                <a:cubicBezTo>
                  <a:pt x="54" y="9"/>
                  <a:pt x="8" y="0"/>
                  <a:pt x="0" y="23"/>
                </a:cubicBezTo>
                <a:cubicBezTo>
                  <a:pt x="8" y="47"/>
                  <a:pt x="33" y="38"/>
                  <a:pt x="51" y="50"/>
                </a:cubicBezTo>
                <a:cubicBezTo>
                  <a:pt x="57" y="54"/>
                  <a:pt x="69" y="62"/>
                  <a:pt x="69" y="62"/>
                </a:cubicBezTo>
                <a:cubicBezTo>
                  <a:pt x="79" y="77"/>
                  <a:pt x="99" y="89"/>
                  <a:pt x="117" y="95"/>
                </a:cubicBezTo>
                <a:cubicBezTo>
                  <a:pt x="135" y="113"/>
                  <a:pt x="154" y="123"/>
                  <a:pt x="177" y="134"/>
                </a:cubicBezTo>
                <a:cubicBezTo>
                  <a:pt x="183" y="137"/>
                  <a:pt x="189" y="140"/>
                  <a:pt x="195" y="143"/>
                </a:cubicBezTo>
                <a:cubicBezTo>
                  <a:pt x="201" y="147"/>
                  <a:pt x="213" y="155"/>
                  <a:pt x="213" y="155"/>
                </a:cubicBezTo>
                <a:cubicBezTo>
                  <a:pt x="220" y="166"/>
                  <a:pt x="232" y="178"/>
                  <a:pt x="243" y="185"/>
                </a:cubicBezTo>
                <a:cubicBezTo>
                  <a:pt x="251" y="196"/>
                  <a:pt x="258" y="195"/>
                  <a:pt x="267" y="206"/>
                </a:cubicBezTo>
                <a:cubicBezTo>
                  <a:pt x="279" y="221"/>
                  <a:pt x="284" y="237"/>
                  <a:pt x="300" y="248"/>
                </a:cubicBezTo>
                <a:cubicBezTo>
                  <a:pt x="302" y="251"/>
                  <a:pt x="302" y="257"/>
                  <a:pt x="306" y="257"/>
                </a:cubicBezTo>
                <a:cubicBezTo>
                  <a:pt x="309" y="257"/>
                  <a:pt x="310" y="234"/>
                  <a:pt x="321" y="245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787900" y="2924175"/>
            <a:ext cx="109061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Средне-Лабинский</a:t>
            </a:r>
          </a:p>
          <a:p>
            <a:pPr algn="ctr">
              <a:defRPr/>
            </a:pPr>
            <a:r>
              <a:rPr lang="ru-RU" sz="800" dirty="0"/>
              <a:t>заказник</a:t>
            </a:r>
          </a:p>
          <a:p>
            <a:pPr algn="ctr">
              <a:defRPr/>
            </a:pPr>
            <a:r>
              <a:rPr lang="ru-RU" sz="800" dirty="0"/>
              <a:t>27,5 тыс. га</a:t>
            </a:r>
          </a:p>
        </p:txBody>
      </p:sp>
      <p:sp>
        <p:nvSpPr>
          <p:cNvPr id="8217" name="Freeform 27"/>
          <p:cNvSpPr>
            <a:spLocks/>
          </p:cNvSpPr>
          <p:nvPr/>
        </p:nvSpPr>
        <p:spPr bwMode="auto">
          <a:xfrm>
            <a:off x="3070225" y="4572000"/>
            <a:ext cx="1508125" cy="1025525"/>
          </a:xfrm>
          <a:custGeom>
            <a:avLst/>
            <a:gdLst>
              <a:gd name="T0" fmla="*/ 2147483647 w 950"/>
              <a:gd name="T1" fmla="*/ 2147483647 h 646"/>
              <a:gd name="T2" fmla="*/ 2147483647 w 950"/>
              <a:gd name="T3" fmla="*/ 2147483647 h 646"/>
              <a:gd name="T4" fmla="*/ 2147483647 w 950"/>
              <a:gd name="T5" fmla="*/ 2147483647 h 646"/>
              <a:gd name="T6" fmla="*/ 2147483647 w 950"/>
              <a:gd name="T7" fmla="*/ 2147483647 h 646"/>
              <a:gd name="T8" fmla="*/ 2147483647 w 950"/>
              <a:gd name="T9" fmla="*/ 2147483647 h 646"/>
              <a:gd name="T10" fmla="*/ 2147483647 w 950"/>
              <a:gd name="T11" fmla="*/ 2147483647 h 646"/>
              <a:gd name="T12" fmla="*/ 2147483647 w 950"/>
              <a:gd name="T13" fmla="*/ 2147483647 h 646"/>
              <a:gd name="T14" fmla="*/ 2147483647 w 950"/>
              <a:gd name="T15" fmla="*/ 2147483647 h 646"/>
              <a:gd name="T16" fmla="*/ 2147483647 w 950"/>
              <a:gd name="T17" fmla="*/ 2147483647 h 646"/>
              <a:gd name="T18" fmla="*/ 2147483647 w 950"/>
              <a:gd name="T19" fmla="*/ 0 h 646"/>
              <a:gd name="T20" fmla="*/ 2147483647 w 950"/>
              <a:gd name="T21" fmla="*/ 2147483647 h 646"/>
              <a:gd name="T22" fmla="*/ 2147483647 w 950"/>
              <a:gd name="T23" fmla="*/ 2147483647 h 646"/>
              <a:gd name="T24" fmla="*/ 2147483647 w 950"/>
              <a:gd name="T25" fmla="*/ 2147483647 h 646"/>
              <a:gd name="T26" fmla="*/ 2147483647 w 950"/>
              <a:gd name="T27" fmla="*/ 2147483647 h 646"/>
              <a:gd name="T28" fmla="*/ 2147483647 w 950"/>
              <a:gd name="T29" fmla="*/ 2147483647 h 646"/>
              <a:gd name="T30" fmla="*/ 2147483647 w 950"/>
              <a:gd name="T31" fmla="*/ 2147483647 h 646"/>
              <a:gd name="T32" fmla="*/ 2147483647 w 950"/>
              <a:gd name="T33" fmla="*/ 2147483647 h 646"/>
              <a:gd name="T34" fmla="*/ 2147483647 w 950"/>
              <a:gd name="T35" fmla="*/ 2147483647 h 646"/>
              <a:gd name="T36" fmla="*/ 2147483647 w 950"/>
              <a:gd name="T37" fmla="*/ 2147483647 h 646"/>
              <a:gd name="T38" fmla="*/ 2147483647 w 950"/>
              <a:gd name="T39" fmla="*/ 2147483647 h 646"/>
              <a:gd name="T40" fmla="*/ 2147483647 w 950"/>
              <a:gd name="T41" fmla="*/ 2147483647 h 646"/>
              <a:gd name="T42" fmla="*/ 2147483647 w 950"/>
              <a:gd name="T43" fmla="*/ 2147483647 h 646"/>
              <a:gd name="T44" fmla="*/ 2147483647 w 950"/>
              <a:gd name="T45" fmla="*/ 2147483647 h 646"/>
              <a:gd name="T46" fmla="*/ 2147483647 w 950"/>
              <a:gd name="T47" fmla="*/ 2147483647 h 646"/>
              <a:gd name="T48" fmla="*/ 2147483647 w 950"/>
              <a:gd name="T49" fmla="*/ 2147483647 h 646"/>
              <a:gd name="T50" fmla="*/ 2147483647 w 950"/>
              <a:gd name="T51" fmla="*/ 2147483647 h 646"/>
              <a:gd name="T52" fmla="*/ 2147483647 w 950"/>
              <a:gd name="T53" fmla="*/ 2147483647 h 646"/>
              <a:gd name="T54" fmla="*/ 2147483647 w 950"/>
              <a:gd name="T55" fmla="*/ 2147483647 h 646"/>
              <a:gd name="T56" fmla="*/ 2147483647 w 950"/>
              <a:gd name="T57" fmla="*/ 2147483647 h 646"/>
              <a:gd name="T58" fmla="*/ 2147483647 w 950"/>
              <a:gd name="T59" fmla="*/ 2147483647 h 646"/>
              <a:gd name="T60" fmla="*/ 2147483647 w 950"/>
              <a:gd name="T61" fmla="*/ 2147483647 h 646"/>
              <a:gd name="T62" fmla="*/ 2147483647 w 950"/>
              <a:gd name="T63" fmla="*/ 2147483647 h 646"/>
              <a:gd name="T64" fmla="*/ 2147483647 w 950"/>
              <a:gd name="T65" fmla="*/ 2147483647 h 646"/>
              <a:gd name="T66" fmla="*/ 2147483647 w 950"/>
              <a:gd name="T67" fmla="*/ 2147483647 h 646"/>
              <a:gd name="T68" fmla="*/ 2147483647 w 950"/>
              <a:gd name="T69" fmla="*/ 2147483647 h 646"/>
              <a:gd name="T70" fmla="*/ 2147483647 w 950"/>
              <a:gd name="T71" fmla="*/ 2147483647 h 646"/>
              <a:gd name="T72" fmla="*/ 2147483647 w 950"/>
              <a:gd name="T73" fmla="*/ 2147483647 h 646"/>
              <a:gd name="T74" fmla="*/ 2147483647 w 950"/>
              <a:gd name="T75" fmla="*/ 2147483647 h 646"/>
              <a:gd name="T76" fmla="*/ 2147483647 w 950"/>
              <a:gd name="T77" fmla="*/ 2147483647 h 646"/>
              <a:gd name="T78" fmla="*/ 2147483647 w 950"/>
              <a:gd name="T79" fmla="*/ 2147483647 h 646"/>
              <a:gd name="T80" fmla="*/ 2147483647 w 950"/>
              <a:gd name="T81" fmla="*/ 2147483647 h 646"/>
              <a:gd name="T82" fmla="*/ 2147483647 w 950"/>
              <a:gd name="T83" fmla="*/ 2147483647 h 646"/>
              <a:gd name="T84" fmla="*/ 2147483647 w 950"/>
              <a:gd name="T85" fmla="*/ 2147483647 h 646"/>
              <a:gd name="T86" fmla="*/ 2147483647 w 950"/>
              <a:gd name="T87" fmla="*/ 2147483647 h 646"/>
              <a:gd name="T88" fmla="*/ 2147483647 w 950"/>
              <a:gd name="T89" fmla="*/ 2147483647 h 646"/>
              <a:gd name="T90" fmla="*/ 2147483647 w 950"/>
              <a:gd name="T91" fmla="*/ 2147483647 h 646"/>
              <a:gd name="T92" fmla="*/ 2147483647 w 950"/>
              <a:gd name="T93" fmla="*/ 2147483647 h 646"/>
              <a:gd name="T94" fmla="*/ 2147483647 w 950"/>
              <a:gd name="T95" fmla="*/ 2147483647 h 646"/>
              <a:gd name="T96" fmla="*/ 2147483647 w 950"/>
              <a:gd name="T97" fmla="*/ 2147483647 h 646"/>
              <a:gd name="T98" fmla="*/ 2147483647 w 950"/>
              <a:gd name="T99" fmla="*/ 2147483647 h 646"/>
              <a:gd name="T100" fmla="*/ 2147483647 w 950"/>
              <a:gd name="T101" fmla="*/ 2147483647 h 646"/>
              <a:gd name="T102" fmla="*/ 2147483647 w 950"/>
              <a:gd name="T103" fmla="*/ 2147483647 h 64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50"/>
              <a:gd name="T157" fmla="*/ 0 h 646"/>
              <a:gd name="T158" fmla="*/ 950 w 950"/>
              <a:gd name="T159" fmla="*/ 646 h 64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50" h="646">
                <a:moveTo>
                  <a:pt x="94" y="156"/>
                </a:moveTo>
                <a:cubicBezTo>
                  <a:pt x="100" y="180"/>
                  <a:pt x="106" y="191"/>
                  <a:pt x="78" y="200"/>
                </a:cubicBezTo>
                <a:cubicBezTo>
                  <a:pt x="73" y="197"/>
                  <a:pt x="66" y="196"/>
                  <a:pt x="62" y="192"/>
                </a:cubicBezTo>
                <a:cubicBezTo>
                  <a:pt x="59" y="189"/>
                  <a:pt x="61" y="183"/>
                  <a:pt x="58" y="180"/>
                </a:cubicBezTo>
                <a:cubicBezTo>
                  <a:pt x="51" y="173"/>
                  <a:pt x="39" y="173"/>
                  <a:pt x="30" y="168"/>
                </a:cubicBezTo>
                <a:cubicBezTo>
                  <a:pt x="16" y="148"/>
                  <a:pt x="0" y="141"/>
                  <a:pt x="26" y="124"/>
                </a:cubicBezTo>
                <a:cubicBezTo>
                  <a:pt x="43" y="72"/>
                  <a:pt x="49" y="88"/>
                  <a:pt x="122" y="80"/>
                </a:cubicBezTo>
                <a:cubicBezTo>
                  <a:pt x="161" y="67"/>
                  <a:pt x="192" y="62"/>
                  <a:pt x="234" y="56"/>
                </a:cubicBezTo>
                <a:cubicBezTo>
                  <a:pt x="272" y="37"/>
                  <a:pt x="229" y="62"/>
                  <a:pt x="262" y="32"/>
                </a:cubicBezTo>
                <a:cubicBezTo>
                  <a:pt x="277" y="18"/>
                  <a:pt x="297" y="11"/>
                  <a:pt x="314" y="0"/>
                </a:cubicBezTo>
                <a:cubicBezTo>
                  <a:pt x="351" y="4"/>
                  <a:pt x="382" y="17"/>
                  <a:pt x="418" y="24"/>
                </a:cubicBezTo>
                <a:cubicBezTo>
                  <a:pt x="435" y="35"/>
                  <a:pt x="453" y="37"/>
                  <a:pt x="470" y="48"/>
                </a:cubicBezTo>
                <a:cubicBezTo>
                  <a:pt x="473" y="75"/>
                  <a:pt x="470" y="108"/>
                  <a:pt x="494" y="124"/>
                </a:cubicBezTo>
                <a:cubicBezTo>
                  <a:pt x="499" y="139"/>
                  <a:pt x="509" y="141"/>
                  <a:pt x="514" y="156"/>
                </a:cubicBezTo>
                <a:cubicBezTo>
                  <a:pt x="515" y="167"/>
                  <a:pt x="514" y="178"/>
                  <a:pt x="518" y="188"/>
                </a:cubicBezTo>
                <a:cubicBezTo>
                  <a:pt x="525" y="205"/>
                  <a:pt x="543" y="187"/>
                  <a:pt x="518" y="204"/>
                </a:cubicBezTo>
                <a:cubicBezTo>
                  <a:pt x="510" y="229"/>
                  <a:pt x="511" y="285"/>
                  <a:pt x="534" y="300"/>
                </a:cubicBezTo>
                <a:cubicBezTo>
                  <a:pt x="544" y="329"/>
                  <a:pt x="535" y="319"/>
                  <a:pt x="554" y="332"/>
                </a:cubicBezTo>
                <a:cubicBezTo>
                  <a:pt x="559" y="339"/>
                  <a:pt x="560" y="350"/>
                  <a:pt x="566" y="356"/>
                </a:cubicBezTo>
                <a:cubicBezTo>
                  <a:pt x="600" y="390"/>
                  <a:pt x="653" y="395"/>
                  <a:pt x="698" y="400"/>
                </a:cubicBezTo>
                <a:cubicBezTo>
                  <a:pt x="711" y="409"/>
                  <a:pt x="719" y="419"/>
                  <a:pt x="734" y="424"/>
                </a:cubicBezTo>
                <a:cubicBezTo>
                  <a:pt x="748" y="438"/>
                  <a:pt x="765" y="453"/>
                  <a:pt x="782" y="464"/>
                </a:cubicBezTo>
                <a:cubicBezTo>
                  <a:pt x="824" y="458"/>
                  <a:pt x="836" y="460"/>
                  <a:pt x="866" y="440"/>
                </a:cubicBezTo>
                <a:cubicBezTo>
                  <a:pt x="871" y="420"/>
                  <a:pt x="881" y="418"/>
                  <a:pt x="890" y="400"/>
                </a:cubicBezTo>
                <a:cubicBezTo>
                  <a:pt x="907" y="401"/>
                  <a:pt x="926" y="397"/>
                  <a:pt x="942" y="404"/>
                </a:cubicBezTo>
                <a:cubicBezTo>
                  <a:pt x="950" y="408"/>
                  <a:pt x="950" y="428"/>
                  <a:pt x="950" y="428"/>
                </a:cubicBezTo>
                <a:cubicBezTo>
                  <a:pt x="944" y="453"/>
                  <a:pt x="939" y="467"/>
                  <a:pt x="926" y="488"/>
                </a:cubicBezTo>
                <a:cubicBezTo>
                  <a:pt x="921" y="496"/>
                  <a:pt x="910" y="512"/>
                  <a:pt x="910" y="512"/>
                </a:cubicBezTo>
                <a:cubicBezTo>
                  <a:pt x="914" y="542"/>
                  <a:pt x="925" y="561"/>
                  <a:pt x="934" y="588"/>
                </a:cubicBezTo>
                <a:cubicBezTo>
                  <a:pt x="926" y="612"/>
                  <a:pt x="927" y="622"/>
                  <a:pt x="902" y="628"/>
                </a:cubicBezTo>
                <a:cubicBezTo>
                  <a:pt x="875" y="646"/>
                  <a:pt x="875" y="644"/>
                  <a:pt x="838" y="636"/>
                </a:cubicBezTo>
                <a:cubicBezTo>
                  <a:pt x="821" y="602"/>
                  <a:pt x="770" y="581"/>
                  <a:pt x="734" y="572"/>
                </a:cubicBezTo>
                <a:cubicBezTo>
                  <a:pt x="724" y="562"/>
                  <a:pt x="711" y="548"/>
                  <a:pt x="698" y="544"/>
                </a:cubicBezTo>
                <a:cubicBezTo>
                  <a:pt x="679" y="539"/>
                  <a:pt x="642" y="528"/>
                  <a:pt x="642" y="528"/>
                </a:cubicBezTo>
                <a:cubicBezTo>
                  <a:pt x="604" y="505"/>
                  <a:pt x="580" y="506"/>
                  <a:pt x="538" y="492"/>
                </a:cubicBezTo>
                <a:cubicBezTo>
                  <a:pt x="527" y="488"/>
                  <a:pt x="516" y="486"/>
                  <a:pt x="506" y="480"/>
                </a:cubicBezTo>
                <a:cubicBezTo>
                  <a:pt x="498" y="475"/>
                  <a:pt x="482" y="464"/>
                  <a:pt x="482" y="464"/>
                </a:cubicBezTo>
                <a:cubicBezTo>
                  <a:pt x="475" y="451"/>
                  <a:pt x="458" y="437"/>
                  <a:pt x="474" y="424"/>
                </a:cubicBezTo>
                <a:cubicBezTo>
                  <a:pt x="487" y="414"/>
                  <a:pt x="512" y="405"/>
                  <a:pt x="526" y="396"/>
                </a:cubicBezTo>
                <a:cubicBezTo>
                  <a:pt x="530" y="393"/>
                  <a:pt x="538" y="388"/>
                  <a:pt x="538" y="388"/>
                </a:cubicBezTo>
                <a:cubicBezTo>
                  <a:pt x="526" y="364"/>
                  <a:pt x="516" y="359"/>
                  <a:pt x="494" y="344"/>
                </a:cubicBezTo>
                <a:cubicBezTo>
                  <a:pt x="491" y="340"/>
                  <a:pt x="490" y="335"/>
                  <a:pt x="486" y="332"/>
                </a:cubicBezTo>
                <a:cubicBezTo>
                  <a:pt x="483" y="329"/>
                  <a:pt x="477" y="331"/>
                  <a:pt x="474" y="328"/>
                </a:cubicBezTo>
                <a:cubicBezTo>
                  <a:pt x="453" y="301"/>
                  <a:pt x="464" y="291"/>
                  <a:pt x="434" y="276"/>
                </a:cubicBezTo>
                <a:cubicBezTo>
                  <a:pt x="423" y="260"/>
                  <a:pt x="410" y="256"/>
                  <a:pt x="398" y="240"/>
                </a:cubicBezTo>
                <a:cubicBezTo>
                  <a:pt x="359" y="248"/>
                  <a:pt x="335" y="228"/>
                  <a:pt x="302" y="212"/>
                </a:cubicBezTo>
                <a:cubicBezTo>
                  <a:pt x="327" y="209"/>
                  <a:pt x="421" y="214"/>
                  <a:pt x="346" y="164"/>
                </a:cubicBezTo>
                <a:cubicBezTo>
                  <a:pt x="325" y="133"/>
                  <a:pt x="312" y="130"/>
                  <a:pt x="274" y="120"/>
                </a:cubicBezTo>
                <a:cubicBezTo>
                  <a:pt x="217" y="125"/>
                  <a:pt x="157" y="122"/>
                  <a:pt x="102" y="140"/>
                </a:cubicBezTo>
                <a:cubicBezTo>
                  <a:pt x="99" y="144"/>
                  <a:pt x="93" y="147"/>
                  <a:pt x="94" y="152"/>
                </a:cubicBezTo>
                <a:cubicBezTo>
                  <a:pt x="97" y="170"/>
                  <a:pt x="117" y="156"/>
                  <a:pt x="102" y="176"/>
                </a:cubicBezTo>
                <a:cubicBezTo>
                  <a:pt x="100" y="178"/>
                  <a:pt x="97" y="179"/>
                  <a:pt x="94" y="180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18" name="Freeform 28"/>
          <p:cNvSpPr>
            <a:spLocks/>
          </p:cNvSpPr>
          <p:nvPr/>
        </p:nvSpPr>
        <p:spPr bwMode="auto">
          <a:xfrm>
            <a:off x="4064000" y="5513388"/>
            <a:ext cx="2228850" cy="1370012"/>
          </a:xfrm>
          <a:custGeom>
            <a:avLst/>
            <a:gdLst>
              <a:gd name="T0" fmla="*/ 2147483647 w 1404"/>
              <a:gd name="T1" fmla="*/ 2147483647 h 863"/>
              <a:gd name="T2" fmla="*/ 2147483647 w 1404"/>
              <a:gd name="T3" fmla="*/ 2147483647 h 863"/>
              <a:gd name="T4" fmla="*/ 2147483647 w 1404"/>
              <a:gd name="T5" fmla="*/ 2147483647 h 863"/>
              <a:gd name="T6" fmla="*/ 2147483647 w 1404"/>
              <a:gd name="T7" fmla="*/ 2147483647 h 863"/>
              <a:gd name="T8" fmla="*/ 2147483647 w 1404"/>
              <a:gd name="T9" fmla="*/ 2147483647 h 863"/>
              <a:gd name="T10" fmla="*/ 2147483647 w 1404"/>
              <a:gd name="T11" fmla="*/ 2147483647 h 863"/>
              <a:gd name="T12" fmla="*/ 2147483647 w 1404"/>
              <a:gd name="T13" fmla="*/ 2147483647 h 863"/>
              <a:gd name="T14" fmla="*/ 2147483647 w 1404"/>
              <a:gd name="T15" fmla="*/ 2147483647 h 863"/>
              <a:gd name="T16" fmla="*/ 2147483647 w 1404"/>
              <a:gd name="T17" fmla="*/ 2147483647 h 863"/>
              <a:gd name="T18" fmla="*/ 2147483647 w 1404"/>
              <a:gd name="T19" fmla="*/ 2147483647 h 863"/>
              <a:gd name="T20" fmla="*/ 2147483647 w 1404"/>
              <a:gd name="T21" fmla="*/ 2147483647 h 863"/>
              <a:gd name="T22" fmla="*/ 2147483647 w 1404"/>
              <a:gd name="T23" fmla="*/ 2147483647 h 863"/>
              <a:gd name="T24" fmla="*/ 2147483647 w 1404"/>
              <a:gd name="T25" fmla="*/ 2147483647 h 863"/>
              <a:gd name="T26" fmla="*/ 2147483647 w 1404"/>
              <a:gd name="T27" fmla="*/ 2147483647 h 863"/>
              <a:gd name="T28" fmla="*/ 2147483647 w 1404"/>
              <a:gd name="T29" fmla="*/ 2147483647 h 863"/>
              <a:gd name="T30" fmla="*/ 2147483647 w 1404"/>
              <a:gd name="T31" fmla="*/ 2147483647 h 863"/>
              <a:gd name="T32" fmla="*/ 2147483647 w 1404"/>
              <a:gd name="T33" fmla="*/ 2147483647 h 863"/>
              <a:gd name="T34" fmla="*/ 2147483647 w 1404"/>
              <a:gd name="T35" fmla="*/ 2147483647 h 863"/>
              <a:gd name="T36" fmla="*/ 2147483647 w 1404"/>
              <a:gd name="T37" fmla="*/ 2147483647 h 863"/>
              <a:gd name="T38" fmla="*/ 2147483647 w 1404"/>
              <a:gd name="T39" fmla="*/ 2147483647 h 863"/>
              <a:gd name="T40" fmla="*/ 2147483647 w 1404"/>
              <a:gd name="T41" fmla="*/ 2147483647 h 863"/>
              <a:gd name="T42" fmla="*/ 2147483647 w 1404"/>
              <a:gd name="T43" fmla="*/ 2147483647 h 863"/>
              <a:gd name="T44" fmla="*/ 2147483647 w 1404"/>
              <a:gd name="T45" fmla="*/ 2147483647 h 863"/>
              <a:gd name="T46" fmla="*/ 2147483647 w 1404"/>
              <a:gd name="T47" fmla="*/ 2147483647 h 863"/>
              <a:gd name="T48" fmla="*/ 2147483647 w 1404"/>
              <a:gd name="T49" fmla="*/ 2147483647 h 863"/>
              <a:gd name="T50" fmla="*/ 2147483647 w 1404"/>
              <a:gd name="T51" fmla="*/ 2147483647 h 863"/>
              <a:gd name="T52" fmla="*/ 2147483647 w 1404"/>
              <a:gd name="T53" fmla="*/ 2147483647 h 863"/>
              <a:gd name="T54" fmla="*/ 2147483647 w 1404"/>
              <a:gd name="T55" fmla="*/ 2147483647 h 863"/>
              <a:gd name="T56" fmla="*/ 2147483647 w 1404"/>
              <a:gd name="T57" fmla="*/ 2147483647 h 863"/>
              <a:gd name="T58" fmla="*/ 2147483647 w 1404"/>
              <a:gd name="T59" fmla="*/ 2147483647 h 863"/>
              <a:gd name="T60" fmla="*/ 2147483647 w 1404"/>
              <a:gd name="T61" fmla="*/ 2147483647 h 863"/>
              <a:gd name="T62" fmla="*/ 2147483647 w 1404"/>
              <a:gd name="T63" fmla="*/ 2147483647 h 863"/>
              <a:gd name="T64" fmla="*/ 2147483647 w 1404"/>
              <a:gd name="T65" fmla="*/ 2147483647 h 863"/>
              <a:gd name="T66" fmla="*/ 2147483647 w 1404"/>
              <a:gd name="T67" fmla="*/ 2147483647 h 863"/>
              <a:gd name="T68" fmla="*/ 2147483647 w 1404"/>
              <a:gd name="T69" fmla="*/ 2147483647 h 863"/>
              <a:gd name="T70" fmla="*/ 2147483647 w 1404"/>
              <a:gd name="T71" fmla="*/ 2147483647 h 863"/>
              <a:gd name="T72" fmla="*/ 2147483647 w 1404"/>
              <a:gd name="T73" fmla="*/ 2147483647 h 863"/>
              <a:gd name="T74" fmla="*/ 2147483647 w 1404"/>
              <a:gd name="T75" fmla="*/ 2147483647 h 863"/>
              <a:gd name="T76" fmla="*/ 2147483647 w 1404"/>
              <a:gd name="T77" fmla="*/ 2147483647 h 863"/>
              <a:gd name="T78" fmla="*/ 2147483647 w 1404"/>
              <a:gd name="T79" fmla="*/ 2147483647 h 863"/>
              <a:gd name="T80" fmla="*/ 2147483647 w 1404"/>
              <a:gd name="T81" fmla="*/ 2147483647 h 86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404"/>
              <a:gd name="T124" fmla="*/ 0 h 863"/>
              <a:gd name="T125" fmla="*/ 1404 w 1404"/>
              <a:gd name="T126" fmla="*/ 863 h 86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404" h="863">
                <a:moveTo>
                  <a:pt x="0" y="175"/>
                </a:moveTo>
                <a:cubicBezTo>
                  <a:pt x="2" y="167"/>
                  <a:pt x="10" y="122"/>
                  <a:pt x="16" y="115"/>
                </a:cubicBezTo>
                <a:cubicBezTo>
                  <a:pt x="22" y="108"/>
                  <a:pt x="40" y="99"/>
                  <a:pt x="40" y="99"/>
                </a:cubicBezTo>
                <a:cubicBezTo>
                  <a:pt x="51" y="76"/>
                  <a:pt x="55" y="84"/>
                  <a:pt x="76" y="91"/>
                </a:cubicBezTo>
                <a:cubicBezTo>
                  <a:pt x="107" y="81"/>
                  <a:pt x="110" y="82"/>
                  <a:pt x="120" y="51"/>
                </a:cubicBezTo>
                <a:cubicBezTo>
                  <a:pt x="120" y="51"/>
                  <a:pt x="150" y="31"/>
                  <a:pt x="156" y="27"/>
                </a:cubicBezTo>
                <a:cubicBezTo>
                  <a:pt x="160" y="24"/>
                  <a:pt x="168" y="19"/>
                  <a:pt x="168" y="19"/>
                </a:cubicBezTo>
                <a:cubicBezTo>
                  <a:pt x="196" y="26"/>
                  <a:pt x="185" y="24"/>
                  <a:pt x="204" y="39"/>
                </a:cubicBezTo>
                <a:cubicBezTo>
                  <a:pt x="214" y="47"/>
                  <a:pt x="232" y="45"/>
                  <a:pt x="244" y="51"/>
                </a:cubicBezTo>
                <a:cubicBezTo>
                  <a:pt x="297" y="81"/>
                  <a:pt x="344" y="116"/>
                  <a:pt x="404" y="131"/>
                </a:cubicBezTo>
                <a:cubicBezTo>
                  <a:pt x="421" y="142"/>
                  <a:pt x="429" y="160"/>
                  <a:pt x="444" y="175"/>
                </a:cubicBezTo>
                <a:cubicBezTo>
                  <a:pt x="449" y="190"/>
                  <a:pt x="468" y="202"/>
                  <a:pt x="484" y="207"/>
                </a:cubicBezTo>
                <a:cubicBezTo>
                  <a:pt x="456" y="226"/>
                  <a:pt x="501" y="238"/>
                  <a:pt x="520" y="239"/>
                </a:cubicBezTo>
                <a:cubicBezTo>
                  <a:pt x="569" y="241"/>
                  <a:pt x="619" y="242"/>
                  <a:pt x="668" y="243"/>
                </a:cubicBezTo>
                <a:cubicBezTo>
                  <a:pt x="786" y="230"/>
                  <a:pt x="710" y="244"/>
                  <a:pt x="760" y="211"/>
                </a:cubicBezTo>
                <a:cubicBezTo>
                  <a:pt x="763" y="206"/>
                  <a:pt x="764" y="200"/>
                  <a:pt x="768" y="195"/>
                </a:cubicBezTo>
                <a:cubicBezTo>
                  <a:pt x="771" y="191"/>
                  <a:pt x="777" y="191"/>
                  <a:pt x="780" y="187"/>
                </a:cubicBezTo>
                <a:cubicBezTo>
                  <a:pt x="783" y="182"/>
                  <a:pt x="781" y="176"/>
                  <a:pt x="784" y="171"/>
                </a:cubicBezTo>
                <a:cubicBezTo>
                  <a:pt x="789" y="163"/>
                  <a:pt x="811" y="145"/>
                  <a:pt x="820" y="139"/>
                </a:cubicBezTo>
                <a:cubicBezTo>
                  <a:pt x="821" y="134"/>
                  <a:pt x="820" y="127"/>
                  <a:pt x="824" y="123"/>
                </a:cubicBezTo>
                <a:cubicBezTo>
                  <a:pt x="830" y="116"/>
                  <a:pt x="848" y="107"/>
                  <a:pt x="848" y="107"/>
                </a:cubicBezTo>
                <a:cubicBezTo>
                  <a:pt x="849" y="102"/>
                  <a:pt x="848" y="95"/>
                  <a:pt x="852" y="91"/>
                </a:cubicBezTo>
                <a:cubicBezTo>
                  <a:pt x="858" y="84"/>
                  <a:pt x="876" y="75"/>
                  <a:pt x="876" y="75"/>
                </a:cubicBezTo>
                <a:cubicBezTo>
                  <a:pt x="939" y="96"/>
                  <a:pt x="894" y="97"/>
                  <a:pt x="980" y="103"/>
                </a:cubicBezTo>
                <a:cubicBezTo>
                  <a:pt x="1018" y="116"/>
                  <a:pt x="996" y="110"/>
                  <a:pt x="1048" y="115"/>
                </a:cubicBezTo>
                <a:cubicBezTo>
                  <a:pt x="1089" y="123"/>
                  <a:pt x="1106" y="158"/>
                  <a:pt x="1144" y="171"/>
                </a:cubicBezTo>
                <a:cubicBezTo>
                  <a:pt x="1152" y="159"/>
                  <a:pt x="1156" y="161"/>
                  <a:pt x="1148" y="147"/>
                </a:cubicBezTo>
                <a:cubicBezTo>
                  <a:pt x="1143" y="139"/>
                  <a:pt x="1132" y="123"/>
                  <a:pt x="1132" y="123"/>
                </a:cubicBezTo>
                <a:cubicBezTo>
                  <a:pt x="1134" y="106"/>
                  <a:pt x="1142" y="89"/>
                  <a:pt x="1128" y="75"/>
                </a:cubicBezTo>
                <a:cubicBezTo>
                  <a:pt x="1121" y="68"/>
                  <a:pt x="1104" y="59"/>
                  <a:pt x="1104" y="59"/>
                </a:cubicBezTo>
                <a:cubicBezTo>
                  <a:pt x="1117" y="20"/>
                  <a:pt x="1096" y="80"/>
                  <a:pt x="1116" y="31"/>
                </a:cubicBezTo>
                <a:cubicBezTo>
                  <a:pt x="1119" y="23"/>
                  <a:pt x="1124" y="7"/>
                  <a:pt x="1124" y="7"/>
                </a:cubicBezTo>
                <a:cubicBezTo>
                  <a:pt x="1155" y="9"/>
                  <a:pt x="1189" y="0"/>
                  <a:pt x="1216" y="15"/>
                </a:cubicBezTo>
                <a:cubicBezTo>
                  <a:pt x="1235" y="26"/>
                  <a:pt x="1256" y="50"/>
                  <a:pt x="1276" y="59"/>
                </a:cubicBezTo>
                <a:cubicBezTo>
                  <a:pt x="1299" y="70"/>
                  <a:pt x="1336" y="72"/>
                  <a:pt x="1360" y="75"/>
                </a:cubicBezTo>
                <a:cubicBezTo>
                  <a:pt x="1404" y="90"/>
                  <a:pt x="1361" y="137"/>
                  <a:pt x="1348" y="163"/>
                </a:cubicBezTo>
                <a:cubicBezTo>
                  <a:pt x="1351" y="197"/>
                  <a:pt x="1353" y="227"/>
                  <a:pt x="1364" y="259"/>
                </a:cubicBezTo>
                <a:cubicBezTo>
                  <a:pt x="1366" y="305"/>
                  <a:pt x="1382" y="348"/>
                  <a:pt x="1356" y="387"/>
                </a:cubicBezTo>
                <a:cubicBezTo>
                  <a:pt x="1360" y="419"/>
                  <a:pt x="1356" y="427"/>
                  <a:pt x="1380" y="443"/>
                </a:cubicBezTo>
                <a:cubicBezTo>
                  <a:pt x="1368" y="466"/>
                  <a:pt x="1356" y="469"/>
                  <a:pt x="1332" y="475"/>
                </a:cubicBezTo>
                <a:cubicBezTo>
                  <a:pt x="1317" y="498"/>
                  <a:pt x="1307" y="502"/>
                  <a:pt x="1332" y="519"/>
                </a:cubicBezTo>
                <a:cubicBezTo>
                  <a:pt x="1345" y="538"/>
                  <a:pt x="1338" y="526"/>
                  <a:pt x="1348" y="555"/>
                </a:cubicBezTo>
                <a:cubicBezTo>
                  <a:pt x="1349" y="559"/>
                  <a:pt x="1352" y="567"/>
                  <a:pt x="1352" y="567"/>
                </a:cubicBezTo>
                <a:cubicBezTo>
                  <a:pt x="1338" y="589"/>
                  <a:pt x="1352" y="614"/>
                  <a:pt x="1364" y="635"/>
                </a:cubicBezTo>
                <a:cubicBezTo>
                  <a:pt x="1369" y="643"/>
                  <a:pt x="1380" y="659"/>
                  <a:pt x="1380" y="659"/>
                </a:cubicBezTo>
                <a:cubicBezTo>
                  <a:pt x="1366" y="729"/>
                  <a:pt x="1376" y="688"/>
                  <a:pt x="1336" y="675"/>
                </a:cubicBezTo>
                <a:cubicBezTo>
                  <a:pt x="1321" y="676"/>
                  <a:pt x="1306" y="676"/>
                  <a:pt x="1292" y="679"/>
                </a:cubicBezTo>
                <a:cubicBezTo>
                  <a:pt x="1261" y="685"/>
                  <a:pt x="1236" y="711"/>
                  <a:pt x="1204" y="719"/>
                </a:cubicBezTo>
                <a:cubicBezTo>
                  <a:pt x="1164" y="710"/>
                  <a:pt x="1107" y="675"/>
                  <a:pt x="1072" y="671"/>
                </a:cubicBezTo>
                <a:cubicBezTo>
                  <a:pt x="1026" y="666"/>
                  <a:pt x="979" y="666"/>
                  <a:pt x="932" y="663"/>
                </a:cubicBezTo>
                <a:cubicBezTo>
                  <a:pt x="891" y="642"/>
                  <a:pt x="855" y="666"/>
                  <a:pt x="816" y="679"/>
                </a:cubicBezTo>
                <a:cubicBezTo>
                  <a:pt x="801" y="684"/>
                  <a:pt x="776" y="703"/>
                  <a:pt x="776" y="703"/>
                </a:cubicBezTo>
                <a:cubicBezTo>
                  <a:pt x="763" y="723"/>
                  <a:pt x="767" y="751"/>
                  <a:pt x="744" y="759"/>
                </a:cubicBezTo>
                <a:cubicBezTo>
                  <a:pt x="734" y="774"/>
                  <a:pt x="722" y="776"/>
                  <a:pt x="712" y="791"/>
                </a:cubicBezTo>
                <a:cubicBezTo>
                  <a:pt x="705" y="843"/>
                  <a:pt x="718" y="850"/>
                  <a:pt x="680" y="863"/>
                </a:cubicBezTo>
                <a:cubicBezTo>
                  <a:pt x="664" y="852"/>
                  <a:pt x="646" y="837"/>
                  <a:pt x="628" y="831"/>
                </a:cubicBezTo>
                <a:cubicBezTo>
                  <a:pt x="607" y="799"/>
                  <a:pt x="574" y="744"/>
                  <a:pt x="540" y="727"/>
                </a:cubicBezTo>
                <a:cubicBezTo>
                  <a:pt x="530" y="708"/>
                  <a:pt x="521" y="706"/>
                  <a:pt x="504" y="695"/>
                </a:cubicBezTo>
                <a:cubicBezTo>
                  <a:pt x="495" y="677"/>
                  <a:pt x="485" y="670"/>
                  <a:pt x="468" y="659"/>
                </a:cubicBezTo>
                <a:cubicBezTo>
                  <a:pt x="448" y="629"/>
                  <a:pt x="460" y="641"/>
                  <a:pt x="436" y="623"/>
                </a:cubicBezTo>
                <a:cubicBezTo>
                  <a:pt x="437" y="615"/>
                  <a:pt x="441" y="607"/>
                  <a:pt x="440" y="599"/>
                </a:cubicBezTo>
                <a:cubicBezTo>
                  <a:pt x="439" y="594"/>
                  <a:pt x="433" y="592"/>
                  <a:pt x="432" y="587"/>
                </a:cubicBezTo>
                <a:cubicBezTo>
                  <a:pt x="429" y="572"/>
                  <a:pt x="449" y="563"/>
                  <a:pt x="460" y="559"/>
                </a:cubicBezTo>
                <a:cubicBezTo>
                  <a:pt x="471" y="513"/>
                  <a:pt x="454" y="568"/>
                  <a:pt x="476" y="535"/>
                </a:cubicBezTo>
                <a:cubicBezTo>
                  <a:pt x="497" y="504"/>
                  <a:pt x="462" y="531"/>
                  <a:pt x="492" y="511"/>
                </a:cubicBezTo>
                <a:cubicBezTo>
                  <a:pt x="511" y="473"/>
                  <a:pt x="496" y="477"/>
                  <a:pt x="528" y="483"/>
                </a:cubicBezTo>
                <a:cubicBezTo>
                  <a:pt x="553" y="500"/>
                  <a:pt x="591" y="500"/>
                  <a:pt x="620" y="503"/>
                </a:cubicBezTo>
                <a:cubicBezTo>
                  <a:pt x="625" y="500"/>
                  <a:pt x="634" y="501"/>
                  <a:pt x="636" y="495"/>
                </a:cubicBezTo>
                <a:cubicBezTo>
                  <a:pt x="641" y="482"/>
                  <a:pt x="604" y="467"/>
                  <a:pt x="604" y="467"/>
                </a:cubicBezTo>
                <a:cubicBezTo>
                  <a:pt x="605" y="458"/>
                  <a:pt x="622" y="416"/>
                  <a:pt x="612" y="407"/>
                </a:cubicBezTo>
                <a:cubicBezTo>
                  <a:pt x="609" y="404"/>
                  <a:pt x="561" y="392"/>
                  <a:pt x="560" y="391"/>
                </a:cubicBezTo>
                <a:cubicBezTo>
                  <a:pt x="537" y="382"/>
                  <a:pt x="532" y="378"/>
                  <a:pt x="516" y="367"/>
                </a:cubicBezTo>
                <a:cubicBezTo>
                  <a:pt x="480" y="373"/>
                  <a:pt x="443" y="383"/>
                  <a:pt x="408" y="395"/>
                </a:cubicBezTo>
                <a:cubicBezTo>
                  <a:pt x="396" y="412"/>
                  <a:pt x="365" y="424"/>
                  <a:pt x="344" y="431"/>
                </a:cubicBezTo>
                <a:cubicBezTo>
                  <a:pt x="325" y="460"/>
                  <a:pt x="352" y="507"/>
                  <a:pt x="316" y="519"/>
                </a:cubicBezTo>
                <a:cubicBezTo>
                  <a:pt x="309" y="516"/>
                  <a:pt x="302" y="516"/>
                  <a:pt x="296" y="511"/>
                </a:cubicBezTo>
                <a:cubicBezTo>
                  <a:pt x="287" y="503"/>
                  <a:pt x="278" y="462"/>
                  <a:pt x="268" y="455"/>
                </a:cubicBezTo>
                <a:cubicBezTo>
                  <a:pt x="255" y="446"/>
                  <a:pt x="245" y="436"/>
                  <a:pt x="232" y="427"/>
                </a:cubicBezTo>
                <a:cubicBezTo>
                  <a:pt x="220" y="402"/>
                  <a:pt x="180" y="331"/>
                  <a:pt x="156" y="315"/>
                </a:cubicBezTo>
                <a:cubicBezTo>
                  <a:pt x="128" y="273"/>
                  <a:pt x="173" y="336"/>
                  <a:pt x="132" y="295"/>
                </a:cubicBezTo>
                <a:cubicBezTo>
                  <a:pt x="111" y="274"/>
                  <a:pt x="117" y="264"/>
                  <a:pt x="92" y="251"/>
                </a:cubicBezTo>
                <a:cubicBezTo>
                  <a:pt x="82" y="237"/>
                  <a:pt x="81" y="225"/>
                  <a:pt x="64" y="219"/>
                </a:cubicBezTo>
                <a:cubicBezTo>
                  <a:pt x="50" y="198"/>
                  <a:pt x="29" y="165"/>
                  <a:pt x="0" y="175"/>
                </a:cubicBezTo>
                <a:close/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87" name="Text Box 29"/>
          <p:cNvSpPr txBox="1">
            <a:spLocks noChangeArrowheads="1"/>
          </p:cNvSpPr>
          <p:nvPr/>
        </p:nvSpPr>
        <p:spPr bwMode="auto">
          <a:xfrm>
            <a:off x="2310210" y="4149080"/>
            <a:ext cx="1109662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Горячеключевской </a:t>
            </a:r>
          </a:p>
          <a:p>
            <a:pPr algn="ctr">
              <a:defRPr/>
            </a:pPr>
            <a:r>
              <a:rPr lang="ru-RU" sz="800" dirty="0"/>
              <a:t>охотзаказник</a:t>
            </a:r>
          </a:p>
          <a:p>
            <a:pPr algn="ctr">
              <a:defRPr/>
            </a:pPr>
            <a:r>
              <a:rPr lang="ru-RU" sz="800" dirty="0"/>
              <a:t>38,0 тыс. га</a:t>
            </a:r>
          </a:p>
        </p:txBody>
      </p:sp>
      <p:sp>
        <p:nvSpPr>
          <p:cNvPr id="15388" name="Text Box 33"/>
          <p:cNvSpPr txBox="1">
            <a:spLocks noChangeArrowheads="1"/>
          </p:cNvSpPr>
          <p:nvPr/>
        </p:nvSpPr>
        <p:spPr bwMode="auto">
          <a:xfrm>
            <a:off x="3275856" y="6417071"/>
            <a:ext cx="1566863" cy="468313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Кавказский государственный</a:t>
            </a:r>
          </a:p>
          <a:p>
            <a:pPr algn="ctr">
              <a:defRPr/>
            </a:pPr>
            <a:r>
              <a:rPr lang="ru-RU" sz="800" dirty="0"/>
              <a:t>Биосферный заповедник</a:t>
            </a:r>
          </a:p>
          <a:p>
            <a:pPr algn="ctr">
              <a:defRPr/>
            </a:pPr>
            <a:r>
              <a:rPr lang="ru-RU" sz="800" dirty="0"/>
              <a:t>262,2 тыс. га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072188" y="697636"/>
            <a:ext cx="3071812" cy="5231678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223" name="Группа 46"/>
          <p:cNvGrpSpPr>
            <a:grpSpLocks/>
          </p:cNvGrpSpPr>
          <p:nvPr/>
        </p:nvGrpSpPr>
        <p:grpSpPr bwMode="auto">
          <a:xfrm>
            <a:off x="6084888" y="1196975"/>
            <a:ext cx="3059112" cy="4537075"/>
            <a:chOff x="6084888" y="1196975"/>
            <a:chExt cx="3059112" cy="4537075"/>
          </a:xfrm>
        </p:grpSpPr>
        <p:sp>
          <p:nvSpPr>
            <p:cNvPr id="8236" name="Табличка 3"/>
            <p:cNvSpPr>
              <a:spLocks noChangeArrowheads="1"/>
            </p:cNvSpPr>
            <p:nvPr/>
          </p:nvSpPr>
          <p:spPr bwMode="auto">
            <a:xfrm>
              <a:off x="7667625" y="2997200"/>
              <a:ext cx="1295400" cy="935038"/>
            </a:xfrm>
            <a:prstGeom prst="plaque">
              <a:avLst>
                <a:gd name="adj" fmla="val 16667"/>
              </a:avLst>
            </a:prstGeom>
            <a:solidFill>
              <a:srgbClr val="FF00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Общая площадь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FFFFFF"/>
                  </a:solidFill>
                  <a:latin typeface="Times New Roman" pitchFamily="18" charset="0"/>
                </a:rPr>
                <a:t>1 685 154 Га</a:t>
              </a:r>
            </a:p>
          </p:txBody>
        </p:sp>
        <p:sp>
          <p:nvSpPr>
            <p:cNvPr id="8237" name="Прямоугольник 8"/>
            <p:cNvSpPr>
              <a:spLocks noChangeArrowheads="1"/>
            </p:cNvSpPr>
            <p:nvPr/>
          </p:nvSpPr>
          <p:spPr bwMode="auto">
            <a:xfrm>
              <a:off x="6143636" y="2000240"/>
              <a:ext cx="1266825" cy="642937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лесного фонда 1 265 823 Га</a:t>
              </a:r>
            </a:p>
          </p:txBody>
        </p:sp>
        <p:sp>
          <p:nvSpPr>
            <p:cNvPr id="8238" name="Прямоугольник 5"/>
            <p:cNvSpPr>
              <a:spLocks noChangeArrowheads="1"/>
            </p:cNvSpPr>
            <p:nvPr/>
          </p:nvSpPr>
          <p:spPr bwMode="auto">
            <a:xfrm>
              <a:off x="6084888" y="3068638"/>
              <a:ext cx="1193800" cy="711200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населенных пунктов 1 730 Га</a:t>
              </a:r>
            </a:p>
          </p:txBody>
        </p:sp>
        <p:sp>
          <p:nvSpPr>
            <p:cNvPr id="8239" name="Прямоугольник 4"/>
            <p:cNvSpPr>
              <a:spLocks noChangeArrowheads="1"/>
            </p:cNvSpPr>
            <p:nvPr/>
          </p:nvSpPr>
          <p:spPr bwMode="auto">
            <a:xfrm>
              <a:off x="7353300" y="4891088"/>
              <a:ext cx="1790700" cy="842962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особо охраняемых природных территорий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369 945 Га</a:t>
              </a:r>
            </a:p>
          </p:txBody>
        </p:sp>
        <p:sp>
          <p:nvSpPr>
            <p:cNvPr id="8240" name="Прямоугольник 7"/>
            <p:cNvSpPr>
              <a:spLocks noChangeArrowheads="1"/>
            </p:cNvSpPr>
            <p:nvPr/>
          </p:nvSpPr>
          <p:spPr bwMode="auto">
            <a:xfrm>
              <a:off x="6084888" y="4149725"/>
              <a:ext cx="1382712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rgbClr val="FFFFFF"/>
                  </a:solidFill>
                  <a:latin typeface="Times New Roman" pitchFamily="18" charset="0"/>
                </a:rPr>
                <a:t>Земли иных категорий 13 696 Га</a:t>
              </a:r>
            </a:p>
          </p:txBody>
        </p:sp>
        <p:sp>
          <p:nvSpPr>
            <p:cNvPr id="8241" name="Прямоугольник 6"/>
            <p:cNvSpPr>
              <a:spLocks noChangeArrowheads="1"/>
            </p:cNvSpPr>
            <p:nvPr/>
          </p:nvSpPr>
          <p:spPr bwMode="auto">
            <a:xfrm>
              <a:off x="7380288" y="1196975"/>
              <a:ext cx="1641475" cy="642938"/>
            </a:xfrm>
            <a:prstGeom prst="rect">
              <a:avLst/>
            </a:prstGeom>
            <a:solidFill>
              <a:srgbClr val="993300"/>
            </a:solidFill>
            <a:ln w="25400" algn="ctr">
              <a:solidFill>
                <a:srgbClr val="993300"/>
              </a:solidFill>
              <a:miter lim="800000"/>
              <a:headEnd/>
              <a:tailE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dirty="0">
                  <a:solidFill>
                    <a:srgbClr val="FFFFFF"/>
                  </a:solidFill>
                  <a:latin typeface="Times New Roman" pitchFamily="18" charset="0"/>
                </a:rPr>
                <a:t>Земли обороны и безопасности 33960 Га</a:t>
              </a:r>
            </a:p>
          </p:txBody>
        </p:sp>
        <p:sp>
          <p:nvSpPr>
            <p:cNvPr id="8242" name="Line 144"/>
            <p:cNvSpPr>
              <a:spLocks noChangeShapeType="1"/>
            </p:cNvSpPr>
            <p:nvPr/>
          </p:nvSpPr>
          <p:spPr bwMode="auto">
            <a:xfrm flipV="1">
              <a:off x="8316913" y="1844675"/>
              <a:ext cx="0" cy="11525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3" name="Line 145"/>
            <p:cNvSpPr>
              <a:spLocks noChangeShapeType="1"/>
            </p:cNvSpPr>
            <p:nvPr/>
          </p:nvSpPr>
          <p:spPr bwMode="auto">
            <a:xfrm flipH="1" flipV="1">
              <a:off x="7451725" y="2276475"/>
              <a:ext cx="433388" cy="720725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4" name="Line 146"/>
            <p:cNvSpPr>
              <a:spLocks noChangeShapeType="1"/>
            </p:cNvSpPr>
            <p:nvPr/>
          </p:nvSpPr>
          <p:spPr bwMode="auto">
            <a:xfrm flipH="1" flipV="1">
              <a:off x="7235825" y="3429000"/>
              <a:ext cx="43180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5" name="Line 147"/>
            <p:cNvSpPr>
              <a:spLocks noChangeShapeType="1"/>
            </p:cNvSpPr>
            <p:nvPr/>
          </p:nvSpPr>
          <p:spPr bwMode="auto">
            <a:xfrm>
              <a:off x="8316913" y="3933825"/>
              <a:ext cx="0" cy="9350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246" name="Line 148"/>
            <p:cNvSpPr>
              <a:spLocks noChangeShapeType="1"/>
            </p:cNvSpPr>
            <p:nvPr/>
          </p:nvSpPr>
          <p:spPr bwMode="auto">
            <a:xfrm flipH="1">
              <a:off x="7451725" y="3933825"/>
              <a:ext cx="433388" cy="503238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  <a:headEnd/>
              <a:tailEnd type="triangle" w="med" len="med"/>
            </a:ln>
            <a:effectLst>
              <a:prstShdw prst="shdw17" dist="17961" dir="2700000">
                <a:srgbClr val="5C1F00"/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92" name="Text Box 34"/>
          <p:cNvSpPr txBox="1">
            <a:spLocks noChangeArrowheads="1"/>
          </p:cNvSpPr>
          <p:nvPr/>
        </p:nvSpPr>
        <p:spPr bwMode="auto">
          <a:xfrm>
            <a:off x="4716016" y="5157192"/>
            <a:ext cx="1193800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 err="1"/>
              <a:t>Псебайский</a:t>
            </a:r>
            <a:r>
              <a:rPr lang="ru-RU" sz="800" dirty="0"/>
              <a:t> заказник</a:t>
            </a:r>
          </a:p>
          <a:p>
            <a:pPr algn="ctr">
              <a:defRPr/>
            </a:pPr>
            <a:r>
              <a:rPr lang="ru-RU" sz="800" dirty="0"/>
              <a:t>37,4 тыс. га</a:t>
            </a:r>
          </a:p>
        </p:txBody>
      </p:sp>
      <p:sp>
        <p:nvSpPr>
          <p:cNvPr id="15393" name="Text Box 31"/>
          <p:cNvSpPr txBox="1">
            <a:spLocks noChangeArrowheads="1"/>
          </p:cNvSpPr>
          <p:nvPr/>
        </p:nvSpPr>
        <p:spPr bwMode="auto">
          <a:xfrm>
            <a:off x="2843808" y="5373216"/>
            <a:ext cx="1228725" cy="346075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Туапсинский заказник</a:t>
            </a:r>
          </a:p>
          <a:p>
            <a:pPr algn="ctr">
              <a:defRPr/>
            </a:pPr>
            <a:r>
              <a:rPr lang="ru-RU" sz="800" dirty="0"/>
              <a:t>15,0 тыс. га</a:t>
            </a:r>
          </a:p>
        </p:txBody>
      </p:sp>
      <p:sp>
        <p:nvSpPr>
          <p:cNvPr id="15394" name="Text Box 32"/>
          <p:cNvSpPr txBox="1">
            <a:spLocks noChangeArrowheads="1"/>
          </p:cNvSpPr>
          <p:nvPr/>
        </p:nvSpPr>
        <p:spPr bwMode="auto">
          <a:xfrm>
            <a:off x="2912939" y="5841008"/>
            <a:ext cx="1443037" cy="468312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Головинский</a:t>
            </a:r>
          </a:p>
          <a:p>
            <a:pPr algn="ctr">
              <a:defRPr/>
            </a:pPr>
            <a:r>
              <a:rPr lang="ru-RU" sz="800" dirty="0"/>
              <a:t>республиканский заказник</a:t>
            </a:r>
          </a:p>
          <a:p>
            <a:pPr algn="ctr">
              <a:defRPr/>
            </a:pPr>
            <a:r>
              <a:rPr lang="ru-RU" sz="800" dirty="0"/>
              <a:t>50,0 тыс. га</a:t>
            </a:r>
          </a:p>
        </p:txBody>
      </p:sp>
      <p:sp>
        <p:nvSpPr>
          <p:cNvPr id="15395" name="Text Box 30"/>
          <p:cNvSpPr txBox="1">
            <a:spLocks noChangeArrowheads="1"/>
          </p:cNvSpPr>
          <p:nvPr/>
        </p:nvSpPr>
        <p:spPr bwMode="auto">
          <a:xfrm>
            <a:off x="2668892" y="4689475"/>
            <a:ext cx="1387475" cy="590550"/>
          </a:xfrm>
          <a:prstGeom prst="rect">
            <a:avLst/>
          </a:prstGeom>
          <a:solidFill>
            <a:srgbClr val="C0C0C0">
              <a:alpha val="70000"/>
            </a:srgbClr>
          </a:solidFill>
          <a:ln w="9525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" dirty="0"/>
              <a:t>«Причерноморский»</a:t>
            </a:r>
          </a:p>
          <a:p>
            <a:pPr algn="ctr">
              <a:defRPr/>
            </a:pPr>
            <a:r>
              <a:rPr lang="ru-RU" sz="800" dirty="0"/>
              <a:t>государственный</a:t>
            </a:r>
          </a:p>
          <a:p>
            <a:pPr algn="ctr">
              <a:defRPr/>
            </a:pPr>
            <a:r>
              <a:rPr lang="ru-RU" sz="800" dirty="0"/>
              <a:t>Природный охотзаказник</a:t>
            </a:r>
          </a:p>
          <a:p>
            <a:pPr algn="ctr">
              <a:defRPr/>
            </a:pPr>
            <a:r>
              <a:rPr lang="ru-RU" sz="800" dirty="0"/>
              <a:t>58,8 тыс. га</a:t>
            </a:r>
          </a:p>
        </p:txBody>
      </p:sp>
      <p:sp>
        <p:nvSpPr>
          <p:cNvPr id="8228" name="Rectangle 39"/>
          <p:cNvSpPr>
            <a:spLocks noChangeArrowheads="1"/>
          </p:cNvSpPr>
          <p:nvPr/>
        </p:nvSpPr>
        <p:spPr bwMode="auto">
          <a:xfrm>
            <a:off x="6072188" y="5929313"/>
            <a:ext cx="3071812" cy="1000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310" tIns="45660" rIns="91310" bIns="45660" anchor="ctr"/>
          <a:lstStyle>
            <a:lvl1pPr defTabSz="912813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912813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912813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912813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912813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229" name="Freeform 15"/>
          <p:cNvSpPr>
            <a:spLocks/>
          </p:cNvSpPr>
          <p:nvPr/>
        </p:nvSpPr>
        <p:spPr bwMode="auto">
          <a:xfrm>
            <a:off x="6500813" y="6335713"/>
            <a:ext cx="219075" cy="269875"/>
          </a:xfrm>
          <a:custGeom>
            <a:avLst/>
            <a:gdLst>
              <a:gd name="T0" fmla="*/ 2147483647 w 138"/>
              <a:gd name="T1" fmla="*/ 2147483647 h 170"/>
              <a:gd name="T2" fmla="*/ 2147483647 w 138"/>
              <a:gd name="T3" fmla="*/ 2147483647 h 170"/>
              <a:gd name="T4" fmla="*/ 0 w 138"/>
              <a:gd name="T5" fmla="*/ 2147483647 h 170"/>
              <a:gd name="T6" fmla="*/ 2147483647 w 138"/>
              <a:gd name="T7" fmla="*/ 2147483647 h 170"/>
              <a:gd name="T8" fmla="*/ 2147483647 w 138"/>
              <a:gd name="T9" fmla="*/ 2147483647 h 170"/>
              <a:gd name="T10" fmla="*/ 2147483647 w 138"/>
              <a:gd name="T11" fmla="*/ 2147483647 h 170"/>
              <a:gd name="T12" fmla="*/ 2147483647 w 138"/>
              <a:gd name="T13" fmla="*/ 2147483647 h 170"/>
              <a:gd name="T14" fmla="*/ 2147483647 w 138"/>
              <a:gd name="T15" fmla="*/ 2147483647 h 170"/>
              <a:gd name="T16" fmla="*/ 2147483647 w 138"/>
              <a:gd name="T17" fmla="*/ 2147483647 h 170"/>
              <a:gd name="T18" fmla="*/ 2147483647 w 138"/>
              <a:gd name="T19" fmla="*/ 2147483647 h 170"/>
              <a:gd name="T20" fmla="*/ 2147483647 w 138"/>
              <a:gd name="T21" fmla="*/ 2147483647 h 170"/>
              <a:gd name="T22" fmla="*/ 2147483647 w 138"/>
              <a:gd name="T23" fmla="*/ 2147483647 h 170"/>
              <a:gd name="T24" fmla="*/ 2147483647 w 138"/>
              <a:gd name="T25" fmla="*/ 2147483647 h 170"/>
              <a:gd name="T26" fmla="*/ 2147483647 w 138"/>
              <a:gd name="T27" fmla="*/ 2147483647 h 170"/>
              <a:gd name="T28" fmla="*/ 2147483647 w 138"/>
              <a:gd name="T29" fmla="*/ 2147483647 h 170"/>
              <a:gd name="T30" fmla="*/ 2147483647 w 138"/>
              <a:gd name="T31" fmla="*/ 2147483647 h 170"/>
              <a:gd name="T32" fmla="*/ 2147483647 w 138"/>
              <a:gd name="T33" fmla="*/ 2147483647 h 170"/>
              <a:gd name="T34" fmla="*/ 2147483647 w 138"/>
              <a:gd name="T35" fmla="*/ 2147483647 h 170"/>
              <a:gd name="T36" fmla="*/ 2147483647 w 138"/>
              <a:gd name="T37" fmla="*/ 2147483647 h 1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8"/>
              <a:gd name="T58" fmla="*/ 0 h 170"/>
              <a:gd name="T59" fmla="*/ 138 w 138"/>
              <a:gd name="T60" fmla="*/ 170 h 17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8" h="170">
                <a:moveTo>
                  <a:pt x="32" y="110"/>
                </a:moveTo>
                <a:cubicBezTo>
                  <a:pt x="25" y="100"/>
                  <a:pt x="20" y="89"/>
                  <a:pt x="10" y="82"/>
                </a:cubicBezTo>
                <a:cubicBezTo>
                  <a:pt x="0" y="67"/>
                  <a:pt x="12" y="47"/>
                  <a:pt x="0" y="30"/>
                </a:cubicBezTo>
                <a:cubicBezTo>
                  <a:pt x="4" y="0"/>
                  <a:pt x="31" y="14"/>
                  <a:pt x="56" y="16"/>
                </a:cubicBezTo>
                <a:cubicBezTo>
                  <a:pt x="62" y="20"/>
                  <a:pt x="71" y="27"/>
                  <a:pt x="54" y="10"/>
                </a:cubicBezTo>
                <a:cubicBezTo>
                  <a:pt x="52" y="8"/>
                  <a:pt x="56" y="14"/>
                  <a:pt x="58" y="16"/>
                </a:cubicBezTo>
                <a:cubicBezTo>
                  <a:pt x="63" y="22"/>
                  <a:pt x="69" y="23"/>
                  <a:pt x="76" y="28"/>
                </a:cubicBezTo>
                <a:cubicBezTo>
                  <a:pt x="79" y="32"/>
                  <a:pt x="81" y="37"/>
                  <a:pt x="84" y="40"/>
                </a:cubicBezTo>
                <a:cubicBezTo>
                  <a:pt x="88" y="44"/>
                  <a:pt x="96" y="52"/>
                  <a:pt x="96" y="52"/>
                </a:cubicBezTo>
                <a:cubicBezTo>
                  <a:pt x="97" y="54"/>
                  <a:pt x="96" y="57"/>
                  <a:pt x="98" y="58"/>
                </a:cubicBezTo>
                <a:cubicBezTo>
                  <a:pt x="101" y="60"/>
                  <a:pt x="110" y="62"/>
                  <a:pt x="110" y="62"/>
                </a:cubicBezTo>
                <a:cubicBezTo>
                  <a:pt x="116" y="70"/>
                  <a:pt x="121" y="77"/>
                  <a:pt x="124" y="86"/>
                </a:cubicBezTo>
                <a:cubicBezTo>
                  <a:pt x="121" y="90"/>
                  <a:pt x="119" y="94"/>
                  <a:pt x="116" y="98"/>
                </a:cubicBezTo>
                <a:cubicBezTo>
                  <a:pt x="115" y="100"/>
                  <a:pt x="117" y="102"/>
                  <a:pt x="118" y="104"/>
                </a:cubicBezTo>
                <a:cubicBezTo>
                  <a:pt x="124" y="115"/>
                  <a:pt x="128" y="131"/>
                  <a:pt x="138" y="138"/>
                </a:cubicBezTo>
                <a:cubicBezTo>
                  <a:pt x="132" y="161"/>
                  <a:pt x="123" y="160"/>
                  <a:pt x="104" y="170"/>
                </a:cubicBezTo>
                <a:cubicBezTo>
                  <a:pt x="77" y="164"/>
                  <a:pt x="88" y="160"/>
                  <a:pt x="70" y="152"/>
                </a:cubicBezTo>
                <a:cubicBezTo>
                  <a:pt x="62" y="148"/>
                  <a:pt x="46" y="140"/>
                  <a:pt x="46" y="140"/>
                </a:cubicBezTo>
                <a:cubicBezTo>
                  <a:pt x="39" y="130"/>
                  <a:pt x="30" y="110"/>
                  <a:pt x="30" y="98"/>
                </a:cubicBezTo>
              </a:path>
            </a:pathLst>
          </a:custGeom>
          <a:solidFill>
            <a:srgbClr val="FF6600"/>
          </a:solidFill>
          <a:ln w="127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230" name="TextBox 50"/>
          <p:cNvSpPr txBox="1">
            <a:spLocks noChangeArrowheads="1"/>
          </p:cNvSpPr>
          <p:nvPr/>
        </p:nvSpPr>
        <p:spPr bwMode="auto">
          <a:xfrm>
            <a:off x="6858000" y="6215063"/>
            <a:ext cx="207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Земли особо охраняемых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природных территорий</a:t>
            </a:r>
          </a:p>
        </p:txBody>
      </p:sp>
      <p:sp>
        <p:nvSpPr>
          <p:cNvPr id="8231" name="TextBox 51"/>
          <p:cNvSpPr txBox="1">
            <a:spLocks noChangeArrowheads="1"/>
          </p:cNvSpPr>
          <p:nvPr/>
        </p:nvSpPr>
        <p:spPr bwMode="auto">
          <a:xfrm>
            <a:off x="6643688" y="5929313"/>
            <a:ext cx="1844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latin typeface="Arial" charset="0"/>
              </a:rPr>
              <a:t>Условные обозначения</a:t>
            </a:r>
          </a:p>
        </p:txBody>
      </p:sp>
      <p:sp>
        <p:nvSpPr>
          <p:cNvPr id="8232" name="AutoShape 53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8233" name="AutoShape 55" descr="data:image/jpeg;base64,/9j/4AAQSkZJRgABAQAAAQABAAD/2wCEAAkGBxQTEhUUEhQVFRQXGBgaGBcXGBQWGRcWFxYXFhcaFxcYHCggGBolHBYXIjEhJSkrLi4uFx8zODMsNygtLisBCgoKDg0OGhAQGiwkHCQsLywsLCwsLCwsLCwsLCwsLCwsLCwsLCwsLCwsLC0sLCwsLCwsLCwsLCwsLCwsLCwsLP/AABEIAL4BCQMBIgACEQEDEQH/xAAcAAABBQEBAQAAAAAAAAAAAAAEAAIDBQYBBwj/xAA7EAABAwIEBAQDBwQBBAMAAAABAAIRAyEEEjFBBSJRYRNxgZEGMqFCUrHB0eHwFCNi8aIVM3KSFiWy/8QAGgEAAgMBAQAAAAAAAAAAAAAAAgMAAQQFBv/EACoRAAICAQQBAwMEAwAAAAAAAAABAhEDBBIhMUETIlEFFGEjMnGBkaGx/9oADAMBAAIRAxEAPwD25JdXCkNFnCVwpOUZckyYSQLjG2WYxYuVqqxWe4nQgyEpjolQ5DomoCELWfAVBkGIEqsxb4U+OxPdUeNxKdFFHcRVF0HN1Aa909jpTfBS7C6JR9Ksg6bYCdTddKUh8sZd4eojaKq8IVZUXKNi1ERdCMw9VV5PNCMaIASJs6GCNpFhTqxZangNaWwsU55Dlf8ABXnMO61YX7Uc/VL3s1q6mtKctKdmISSSSsgkkklCCSSSUIJJJJQgkkklCCXF1JQg0pJJJTLGkKCoESVG9qVOISYI9qBxVCZVk8KGpokMajK4ynCz/EqkCy1HFzeFlOI3sFSDRSYl8oGqyVcNwe6GxNGEe4KilqU7qbDtXHtlycTCLf4GwxvsNpldy8yiw5lWVOjdZ8k9sqN+LA5wcgnBBGtN0KxmVShyZfBia5okcecFHRaFXtdcKwaCNEnK6Nmk5VErqeaD0Wm4A5pbH2m6+RVBTiJ2NksLizSqhzYiYPkhw6intYGo02+3Hs9AZonITB4oPEhFLpxkcSSafI5cSSTbBOpJJKyCSSSUIJJJJQgkkklCCSSSUINKS45NBSW+Sx0pFMlOAQ9lkNRiCrVFY1dFVvbzFJkuRkGU+PZmKz+LwcEytpTY31VPxMAlA0MTozJoRdAY+laVemmgeKU4agXY1MyOJsUPVNkVjG3QFSpJQzfJ0tLC4MsMC7QFaPCsMNKyVB0O/l1r8ALC+g0PRYtRkdo6mCChBj8SBZMY3ld2UuMaIlRYR+o/l1ox5Lx8HNyYv1v5FSurVklt+iq8IDmHSVaFwaD2/LVBnycjdPDbA5w2uILSYg7p1d0G+osgKjbuU1CqS0Sdo9rLHkb22jTKHu3Gk+G8ftK1jHyF5XQxDqT5botz8N8VFZvcarpaTUWtrOR9S0bj+pHovpSlNXV0FI4x0JybK6E6LKOpJJIiCSSSUIJJJJQgkkklCDCFG4KYppSZotMgpvU4Kgc26lCTGTQToTiga1MzZHgJQraciJ0ZXiJLXyhKkuN1peJYVrtRcKqNHaNEppjUysbhVT8fENutM4LFfF2OymEO3kZF8mVxFWXIWsy+u91xtfMSuYevMjulZIuzu6Rx9Oh1L52ra4N0QesSsLn5xdbrh7ZY0+SwatNJM242qkT4vfy0Q2FpmVZVqWa0bITAmDBQ6afsaM2VXKL+CejShcxmPbTyl1g54aewINylxTilOk1hnNmqCmQDdpnKSewNlnuO1/EdVw4u4ZXMA1JgHL3OvunLHKVNlRlHleS6x1QspF7QCWgi/TQGF3hNUOqBg+0wu6iYBj8ViX8QqFplxIOQP2ylpMD2laD4TrxUDhtuflYwuAc5x2sY9U6emUcTsS9U5PbEvcSy8SZHa3VS8IxnhVWmYDhdMxGLp1KrhTJJbIdsJlzY/wCJQNZuZsDUEx/PNc3Epw77RtUfUhtl5R6jSxoc2WmVIzFgrz/4R4g4ksPfc7EbHRa91l28ORyjZ5zU6b0Z7S2o1w7RTAqpwWsj1Vo1a4MxSVEiSjdUATwnqSYB1JJJWQSSSShBJJJKEOFNlOKbCCfJaInFNZUUrgoXNWZqg1RM1dSanQjigQeq1COws3GqsHhQOdlBKBrkJMo8S2CZ2XlPxji89UxYCy33xTx0NJDel15RxSvmcVIK2Nj8g1LVKjZxQ/ixKjpYjW6qWJts6mDPGCVhbfmC33DHHwdbgLzanipI8/otjhOMinTgG4yg6HUTp3ghYNZgk0kjfps0JqVM0lbFNpgvcYaBrrrZefYrjjzYOO9+xbBkecn1Vn8ScXBy0Q75qbXtjTxc5IaTsC3MPOFkKsA2Mg3vqCRcHyR6LTbVcvJh+oZmlUGSYniLiRzE8xcPNxl34BF1HOdS8cODXNc1gbMPgNIBHQCIVS6gQZFxcg+WvqFJQqxrp0XReNVwcqOeSlcuSwweLlrw4i5aTrMtzGfMzEq74RiCGuaIh4yzP2SQ6B3kBZaMpcZBkQPzROErkW10gad5n2QygqCjmkpp2eqcF4TUYx7ntLZj5iOZ19Bra/uqviOOFOoQL2k/hHmqup8UZ8MKLgc5qB7CNGtA+WTeZn3VdVxRrYhwGrtAJ9/oPdYIYPdKWQ7UNQ4qo+X/AKNNhMaA5tVpykkCOp/gW+4fivEY12xH1XjlHEEgNBgh35/it3TxTopeG7KW1WuLfvCcjgOnK427J0YRxyXPYjUyeeDdcx7PQcEy6sYVRhsfTa5rHPAcc0AnUN1VuTZaonFn2DVdVPSNkLWfCJpGyqEqZJLglC6mykCtCkhY5JJJEQSSSShBLi6kqZBjlESpyENXb0SZxCiSsKcHLLcZ+I/6fFYWgdKxdmPS4a3/AJOnyBWb4F8ZxjqjK4y8z6UzLWtD3PaZ3iSIiyiIz01yAxjuVw7FZk/GTX8Rp4dhIYDUY8mwLoGTXaQQO/mrahxeliGPfRfmDXOaTeQW2NvqOoQzLiebfFNJwJImJWLxjbLV8W4j4zSdLkkdgYn6hZLF1bkK8aHtqivqOj1Qe8InE2v1UOGw5e8D3KcuhMm7Ca1CNNgPU/z8FLg3z6z+pRNTTeG79xZRZQ0y3QD6nVLfJFJ9EIw+Z3PMflt9VEWETmudAfK34BH0myQIudO4Gy7i6eg3EkTebXCtcFW32B0SIuAex+qgxNNwJlsGZgbTeFZuoAAAi9822olDsLmNI1aTeYM9xKjfwHCpcMEpUzF9L+twERhWNDgSMwv6EbugXjoosQwNeQDIFtFY4au14aKrgykxpIFNoBLup6k3uhyN7bQ7FCKntfZ1nESxzizmykEAtEEgm8bdUT8OUajq7XgFzs0kXsBeSdhMBW1DhDG03FxbFRuZkTmc11wD01GnQonhbW0qkAEQRI3dLXT7duqwzzpxaS5Opj001KLb47KnA0XMrjNIEuf/ALW3biGZqXhhrgX05JElsGZA8gboF+BbUeXU383hQ0GwLnfe6REeqyzK7xUJ5muoNYS06l2YzPQQ5Ihk9Sr7RpyRjBNLyW+IqVG8SLC4iKjgN+WvUDnAdBlBPuvZOE47xKLXvhuaSB/iDay8QfWZ4WHg/wB/M0ve6dA0uIJ7FwHotN8HfEj6lMtcYayoAw7tzNqSO+oXRwy3Lk4WqxKEuPJvMNiXeLVp1xl/u5aJGj2GmHjyIh49EziHEHU6tANPI6o9jr7BhIJ8nBZ3D8cqUxD/AO7UfWcKUua0MIbMGTmymIHSVmsXxZzaDJc54GJJ5wQcoa6GjeOZwJN7JnAlpnqFbiUVW0t3sc4H/wASLR6n2VjhDa68+4v8UZKlF1O9MucAT8xPiMNVk7CB7EKSn8SvGIqQSW1QBTmOXKyXekkieqiXIL6PRQU5ZWr8UNGBqVgR4tOnJafvaA9xMFaTCVMzGu+80H3EpqAJklwobxX/AHW+/wCyIoJJUVLENcXBpktMHsbfqvL/AIu+PHCtiMPTjJAaHE6PaZO2hgD1KpeCfF7qGKrPJLRUFRwDzyl+Vz2N1sM5AEa+qGUkiLk9pxOJZTGZ7g0SBJsJJgD1Xlvxp8eCoGDDOcGtqU3ZoOWoLPLT0ynKe91V8c+MnY3CPa6z2uY4gOixMggdnCPXusLxGsTlFhlaxlgBZoA9T3QuSZAri/Faleq+tUMvJdptI+z0GiGq4p73GqTD3kkxa5F4+vulTwriDEAiTeBPbuV2nTywNpN+sf7Q2W2EU8W9svL3B5cDmm/KZaZ6gifQIvCcfrUw4scAS57zE3e9uXNHUXIVJiMRIi6hGJI2t+iqr7Imy/4hiuRpAvVY7MJGocBPvdUBq3uf4FIK2YSPIe90C6cyKBbkyZ4LoAv2UmAs+9v2TGOl1uyMo1M0E35vm01uZRtl2muew99WB3Ik97WP86IEAlpE+vRdqVZknQWXcPVymD9qP9IKpAheAIcGi2YSSY0mfcaKaqcrnFw5tAfT+eyY6qC6dP0Cgq4jmBN4KpogNisVfTUSekKCnVFybg2jsliACSJ3kHW2ijezLHdFwEkGZaZNMvLoh3iGQTb5C0xptB6JlSmRYHlMXiLkd7x9FFgRLjvDSb7gfn+iLrcUzXLRIkDexAHvZB0+DU2pRuS5NjhqLaWEY8vOY5CTqQRU8MtaDsBFu6ExXEQXtab8hLz/AJBwEecQfNZ6lxBz8rHE5c4JHewEKJ+JIcd3EwenoNtFlWmpuzS/qHtSXg9CxPGKVKS2DDbD7JzEmCdiDPuspxjEtc/M2ZqtzucTd7ibZhtEAeiFrVczMh1jc+cT6QhKrSJnSLdR1+iHHplF2Fl16nFxrtdhuLxH9sU283KNohxnMPw+i0XwyxlPDtgQ6SXOJMOewlxIHYWnsVkxUM23iTGgF7HqtDxX+1hqYbre3/kLn6rVBbDnznv/AMEnE8cKvhlsMDHZpAEjK62U9OUHzKr5LnXJyw7fV17+8IcYkQY5gAL6QDqAPILj8WBcXJBJ06iAhk2xTZeU8QXNptgES50k2zXbPmGkhdwVexc92XwqZyNIJzEki3uPZUDKmUAXBAJ9Te/ouMrl4cAbAE6gaeaGO6yrLWviangtjXJUabCYAAB8oE+gXtHwlxDxsNTdBBaA09y0ASvBi8v8NjAS4wLTLjPTzNl7xwXDtwmEYxxtTYS7qDBe62+pWmLB/BaVqmw90Lbv7Ku4bxoVqLKgIzPZm6ASSNEJ/wBQP+SLsNI8AfUBdzEnSesHX6KQ1LwDmYHPySLgE6+oaFV1K/XdF4SsTH08kuSYIdSeIO0QRABnYgn2+qjeQXXHf2ErjBsITsHfOOgn6hUlSLYbU2EaRJ7C/wCJVdiiQyR1/wCJCJq4rldrN/1CrXYibaW/dRJgUd8K7ZOxm++v5/RJzeUA92+pj9EK9xzDNIMifIwic82i02/VE77LJaogQ3QSfyQdIy6NpR/UdkDXp5RPcz1QxlzQVHXjK8RayINTUCzSf2Vb4spzK8wmUUHV3XgabT7pjqubsQuimRlcdInzTH0gbjzUISNxBO+nZSNdMKKjUAkncR2AUDHKBFixv9yeUiAYIME9CjMRRZm0iZMA5oBNoPkd1TjE6QIiUdg8RLuboNPpolSj5NOOcUttDqkCpBeMrafLmvEuNhHckqCrLjAbrF7j1jui3Ob47csHkINpvcn1jdT12GxyadTq0mQZG20pblQ/ZuT+LIzwaqwMc4taHgEODg6AdCQL7FOHDzLg6AWguJLgAQOhOsqxoPe6C8imWjlyw0kSZFzeDKK45gw8sw9Itaxw8RxIGYmYDS46jNJjukerO6bNH2mJxtWZplbcA3bffeb9BCjxOJzQHX1Pl2Vq/hL5dnmb2byyABOUDUaW7oDFYEBs3kdtdVqjNHPlgdncJXDbCS4xMaACfqi8fiM9i75RE367IDhzDcxYR0Fp79YUuJbmAcLC+hETtYnW6J1YvbwPa4NDTBkj0PW3VD13wYE262MG8rQ8J4Mx7bvJeQCGi8NJmHHQOMi3RVPHQGvINiAMp1nX2P7qlyyvTdWB06xEgmZ277GVPVqA7S7TN+wsgMNMmVoOEcFNVrjmEN1ggkmAQL6WIv2RAOiXhdQU2CscuZrmgCTmMXdA2EEK9wuJxGKrCj4xZTcXOLiYEH5mg/fLZaheG8Api9SS4AQ2RDdZmNbrQ4RrWtJDQTsf0RUB0aOmaZZTFJsMYA1rdwBYjuQuZP8AM+wXaGKp5GtMtLYynLPiHKHOIA1be/ku+H/lS9/3V7kgkmfODipcPVgplZ4Pn1XcAQajQ6zSQCexKllFxhbNL+tv1T8O/K0m3Nt2/wBqDENDHmmCSBGupsEJiMT/AD1Q9lD8WbmD6dShoh7ZO9+24TnV7d/wQrqs+aJIpBuIAJJ7D0hcpazpCHdUIsU6m+VK4CDnEtg7kH0v/PdA1q2aZ9lJiMRMINxKpIgmsMgIvDUmh1zOtvwT8LSBi1zY+qdWwxDiwiDKtss654jyFlBmspqlDL7H1tYoSZCiLoJp3FlFSEFKnrbROe8aAdPdRlp0E1KkljS2NfWya485gFnadPNKgSXMBuJWixfDKdQCCQ77Tt3dZB9EieRQas1xwvNFteChGIcHAgAQ0iRvr9bo91erlHzaagCw0idmmTPqga+EFOplLrATPnNlb8KqNa4MJDp+afu6xPmpkdq0iYdyk4y4K91SoIzB0nQmT7K2w76gqguLmu8IWMaZjlFxYbhS/wBQG1HHMSCJLNbSL2+1GnkEPWxWZxexrs2VrRmg2bpbTUlJblLih0XDHc9/9BXEcMMrXOOaA4mXOLiNCRqIDhEiyCqeEA0Na0nUkG4JvFukfVcxtcvaZdzAODpiMs3EC0HX2QNesCbGZMG2sb/gihB+WDl1UHe1EmJw0gmQYvAJJAJHzDbVWvDOF8v9ynnc67ACWtAtZx2NhsquviAJIbrb16H0hHcK434TXOdzP1AOk6QikpNcCccluW5F1wc+E6t4riXNAb/iBqA2NTMX8uio+O0gKmYkkukuGzQSQA07julw3HF5e94Ju52Um0/nFo9VLWrE/wBx55SIIOkkB2uwmUKtS5GboSg4x+TPVjzdBprP8lWGDxEDKCfQ6z23Kkq1GsjlpmR92QQo341ti2mGkdOifusxzhTNBw+rUAcTNyBsYaOv1RuI4kB4bmPtNx2tchZocTsT1EekqMYkOMGY7RIso5PwBRqa3xIW1aLszi2nmJFrkggAeWqov/lGJ+8f/Rv6KXhFBpJNbRslstd8xsBfpqj/APp9P7/0d+iAZFM83dTN1ffDdBha7NT5wQZI+ydCJ8vqhuI8M8MPIeHZQ0kEQ7mMTCuOAtLxTcXADw3NdImYLRYdbKZci2WhFg9Wkx3jkgl40N4HLfRB8UwwdUpNptDBUAi+/n/NVfYGkMz2loyvFj0J29Qmuw0iHAAgS2b6E6Da0JMc1AsyWPoZHlovBj1UYcBGxBVn8Q4fK8EEEPkiNtAqaowjeZ6LZB7o2EnZLUEmUnD3UrqRDb9JAETc/a3Gi5SpOccoG0+g1KIMY2mYlEYajEGQZ27nbzSIsJPWRtqAJRmEaBcwTsLzcHbtEeoQSY2MLH4Sjd20D1F4/nmn12kuBMyBY3Ol572lFCiKhscpgG/WTPmLD3U9VgEg6zZ3n/D7oN3kNQT4AalIMmTLS2bwNeiqTR6GRtsrp7CXZbEXHlv57qD+mBaCIkT8o01se2iK6JstFV7JrWnVECiYLtmmPUgkedgU/Dt0KtyKjD5I2Oylpn7QJja6uXBxIMudrAmInc2VbiKMtJa3vHbqpsJWcOvNAnobJc1aH4p7JOJK2nOIcKr4AYRIi4+y247+amrcLyw6kX95a4wYBta4VdUJFUzJIPr6lXGHxL3BoOYnaAeVmhLv8RIuk5HKNNMdihDJakuRvC8PUcTEOcLFgHNET7LmFpND3tcHw3lcAbiDcAyieFYWp4hIdkc35jMOIDo5TrMIHAgVHFxfALiTdwmTuZ17oFktvnguekjFKS7sJxTA1jQ1ryHTqAMzQQSJnW4VTiGHPJAYLQJEaDQDqfxWjdgqeVoAa7NnILnZrQwGMxi0fUqmGHGcsAAdGsANP6enRFjmXmwKK4QBWqOLibEnXLp3hRxoIM2tfzW04Lw2mTpLQx3YggAAO6XP0VbhOGsqlwYCXNJLm6QNiDpb81cdQra+BM9HPapfIDhcO4usDzENgAzMTEI91DM3mc0EOcBuTA1IGxKjwGAqNLHs5jBPObAmW72M6+yKxGDfkJdHiO3GkibDtoo8ib7Cx4dna5KbG4YgjM9l9w08sRrB7oSpYxJt6T3urFnDKj3c2kWIiLDlXaXBw54a59zodQYvF9031IrtiMkG1dFfhqgzaW9VZYHC5gQ0c45g6YzC+g0VhQ+Gg0c5jqdhbWd1beC0BhDQcogEWkWiQFjy62K/aZ1Ehw7MjMs5nOgwZNwNRfzTof8A5fRNp8WZnLALi5sIAAvrebH+FTf17O3sVm9bL8BGT4lScfEeRqzLA3IM+yL+HmMFBrgTN5B+9OnlCbicQdHb2jS5nXqnNcWtABENta0/utk23HazOFUqmR74m973uIAROEpu8STBYQZvJk3EdlVNJiTv/CD2/RHh7paJsN/Y6dkmSaKBviWlNIiILb94Bvf2WOatjxym9zACSMzgD2Yd43VGeDczwXgBtxaS4D8LGd1s006jTCigV1R7gYv+5uoqZBMmdwfyEbojD0HOJyNcCL3IFp7xPkFDSq3aNBmJMCwk7dlqDQTnMBrWgAanc3JE+Un2VlhOEucJqZgDOXrpqfIn1XKDRnDhlGVoMExmv1i/or7huIe5kuMkEz5bZe2nskyddD+0OZw4smDDSPkN4g3AO4sT5FB4sZS8AkWsel7kdzZWTqwvMjUX7hV1RxfZs2udpgCBfvf0Qxb8gsqqzst5gk6+4/JF8GwxzGQDzCRMcp1I67ojhuBa81PEm2ggls66z1/FHVGNaZcBNyCLWFx+Kqb3cB45ODsj4/TJaIgAmZiGtbJEuPmYjuswzodZj2lbDCkPc5rmy1zW5gQYLftAA6X310VViPhp1NxLGl7dRqCGxmlx2jT0VRko8MrbKTQLgvkcYJaASbagC4E6qHAYSo1rKvzMMGNYbpcddlYVKLixwbywBmBc6ACLkD8lLwGiHYWm6d3W6QSB+RSp5ajf5Olg0a3pc3VgWBwnjYqs0S3kmLTYsVhQpVWVWE5iGmZZc5Sb8u4S+G6X/wBmGOJGem685b5Z9fl0W/ZhRTJ5G7gvFgM0EAjYT0WHV53CSrpo2YnBJpr3WVdfh7GsfXOrgctgAJGutlgMA8sIaXFk9J6ztrC3fxg9zKVTLLQ8Q5u0n7QnSCL+azXCcIxwDKtoAPUWHbul6aVQcvkbKDyJJfyM47gm02USMrs4cXGBEkNDYtOg91DUwk+HygjI24ixJcII+iO+JX5m0WtNhIAdrB6H7vTVQUszMuciIAgE/LJOh3krXhbcVyZ9Vtxt3+CTAcLeczmuY3MJDYMQBJADtPXsn4Fj7tYzNPzREuaOl/opaGNIJtcWE72j6W90xuLhxiQLAbEGNt7qvfzZlzZ8dR2PosMdWnLyZBksDEti0EC0GFScRxxlvNAvbKXXnaNzojxW8R4Ob5jeb23PsSlj6LczYywOWzety4EaGSlwuMkq5HLKs1yukuCpwFapUMFgAsDMwL6HrqrbC4c/K7KIHKRMEDv5W20TcO0Bxa1xJ87Fpt76oTH1SwiHGD5/juEc903XRjz5VGOxOy0c+Z6O0G/7oejVAEnQ2vbzBVQ/EWuSd5G0f60XDxDNTl/UAb3vt7JX2rMNnBiTVxTm5jkI0uJOUTEzOh0yi2hVl/Rt6s/9lnsI8CoXOMPMw4ZdI8p+u5U/jN/x+i1vC40l8AKSJqjWZX5uY6NJmx1/ZAUq5OvyzdcpvLpB3Ou6MbTvl6gaddQVocKFUKjUBIzDliR5xF1NhKwPKZAadeyqH1zmI/nVWvDmEMLpu6w7X/dLyQpWVVclrU5spfsY9rif0QNB4c+uyAIy3IE3EE+UR7I7DiQ4QIaRJ3JMm3axU2OwDQ01SBLgJjyH6LPCVOn5DhByTkvBVDh7W0shtuHOE66QdekKo4fhGlsPLYc45XzBaRNiYOuuVX9YggNff5ZjrmEeglB0MMKb3OyhweQINoGvrotkJ2uQo+50GVcL4lI+CAXBvK8C4pzzMB6yPqo+HWBDhDgesm4BOyL4Yx+eJaP7cgtkENNWI8zF1YjhzOYEf9vObHUgTqe6z5NSoOmdPDoJzjusqsRiQIkTJnqIF/0TsCDlcYDjBnMYtc220UPHaJpU5MEQD7lH/D+ELyBmIhjpAMBxmm2HW05j3sE55F6e4zehL1dhTYOu9r8xOpgjYgxspqjg4kAmSHERoIBcfSyP4vwE0iCX/McrQJN+rifVBNwRbUpSf+4XAxu2wI7EoY5Yz5QyenlD9xdYdpzwwAPJ16DZvnY2V62lkbDpO+4IkzcTf9kJwioxj2kAxDrSNLGO+uqnxPExUFRrQQS4gOsC2Qb76LFmc5NJGvTwim5PpGfrvY6uxpcLHlEgZwdh10+iB+GbYdzNPDq1AfodFm+N4seIXMzAtJJcQMxeHG89BAgK0wPGBhzUc8F/iEPMQOb7VuhlapaSUcVL8GnF9Qx5My4rv/g2pjJxLa9MQGtiXDqHXgedvJXGD+Ja+ZrqlRzqQ+am1rG5gbmLfN3WTpvJEC2Y6dBNgu1apkgRaZmSOlrrYtPjcVa8HKlrsu9/FnpvxjxBtbh5rMqNJzhtteZsxB2ghCYLDtYykKw1DSHNvAygmQOYESBbqvNBVJcCb9ibW/JXAr1HEf3XmCA2XGGz0WD7BRjtT4uzfh18I93X9Gv4vgml9OtSOdrTcE8uUyAQYkGT6XVdxrDy7M1jsrGgON4D9bny8tVn8XUqulviuy9CdShhUc43JuAPmcQdpIJ7q4aVrm+i82uwyjVNl/iOKUngzyuEEPAsAYEEC50HqVTuxhebWF5P4TKhp0nSb6j84Ka+ibQdRP1haI4ox6ORkzOdcBGGxDoy7g7fX6BW1Vzi12XW4HSe/VAYWiASWzZ0GY36AeYVpTado6X9P1QZeBasDwdNwMuMyAD9kRawjpG/VPxTA45Wtyza57CNdAOysv6UAA62t+CgojO4tdeSMpsMp1030SHkt2XtZXU28jgRo3pcQb32Kq/DLgY27+eyv8a+HVIHM5oubwXQD9J90D/SlgDbEmTpaLhOjPyU1RWYekS6Br2ibiLe6P8A+n1/uf8A4UXD6c7mSdjsbaK0yt+8/wBmfon5ZNtV8C4RpO/k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-1" y="0"/>
            <a:ext cx="9144000" cy="697635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46603" tIns="23302" rIns="46603" bIns="23302" anchor="ctr"/>
          <a:lstStyle>
            <a:defPPr>
              <a:defRPr lang="ru-RU"/>
            </a:defPPr>
            <a:lvl1pPr algn="ctr">
              <a:defRPr sz="1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sz="1200" dirty="0">
                <a:solidFill>
                  <a:schemeClr val="bg1"/>
                </a:solidFill>
              </a:rPr>
              <a:t>ПРИНАДЛЕЖНОСТЬ ЛЕСНЫХ УГОДИЙ</a:t>
            </a:r>
          </a:p>
        </p:txBody>
      </p:sp>
      <p:pic>
        <p:nvPicPr>
          <p:cNvPr id="54" name="Picture 2">
            <a:extLst>
              <a:ext uri="{FF2B5EF4-FFF2-40B4-BE49-F238E27FC236}">
                <a16:creationId xmlns:a16="http://schemas.microsoft.com/office/drawing/2014/main" id="{361F002F-6A19-4378-AB54-2DA7377DD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0" y="4878217"/>
            <a:ext cx="2621192" cy="3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" name="Picture 2">
            <a:extLst>
              <a:ext uri="{FF2B5EF4-FFF2-40B4-BE49-F238E27FC236}">
                <a16:creationId xmlns:a16="http://schemas.microsoft.com/office/drawing/2014/main" id="{6BE6183E-4F44-44F8-8DA6-CA287CA735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4" y="5145097"/>
            <a:ext cx="2599219" cy="178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96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C:\Users\user\Desktop\open 10.jpg">
            <a:extLst>
              <a:ext uri="{FF2B5EF4-FFF2-40B4-BE49-F238E27FC236}">
                <a16:creationId xmlns:a16="http://schemas.microsoft.com/office/drawing/2014/main" id="{DB6F7C1B-4E11-49F8-8727-D56485DA597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9" r="13573" b="3549"/>
          <a:stretch/>
        </p:blipFill>
        <p:spPr bwMode="auto">
          <a:xfrm>
            <a:off x="7666" y="637636"/>
            <a:ext cx="9137605" cy="6225723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Text Box 312"/>
          <p:cNvSpPr txBox="1">
            <a:spLocks noChangeArrowheads="1"/>
          </p:cNvSpPr>
          <p:nvPr/>
        </p:nvSpPr>
        <p:spPr bwMode="auto">
          <a:xfrm>
            <a:off x="0" y="-41501"/>
            <a:ext cx="9144000" cy="7341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РЕКОМЕНДАЦИИ ПО ПРОВЕДЕНИЮ ПРЕВЕНТИВНЫХ МЕРОПРИЯТИЙ </a:t>
            </a:r>
          </a:p>
          <a:p>
            <a:r>
              <a:rPr lang="ru-RU" dirty="0"/>
              <a:t>ПО РИСКУ ВОЗНИКНОВЕНИЯ ПРИРОДНЫХ ПОЖАРОВ НА ТЕРРИТОРИИ КРАСНОДАРСКОГО КРАЯ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32060" y="1683768"/>
            <a:ext cx="7368332" cy="3277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softEdge rad="31750"/>
          </a:effectLst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endParaRPr lang="ru-RU" sz="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 прогноз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глав городских и сельских поселений, руководителей туристических групп, руководителей санаторно-курортных комплексов, руководителей баз и зон отдыха, руководителей предприятий, организаций, аварийно-спасательных формирований;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Усилить контроль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соблюдением обязательных противопожарных разрывов в населенных пунктах.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патрулирование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местах огнеопасных работ,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соблюдение правил пожарной безопасности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в постоянной готовности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системы оповещения населения;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Рекомендовать неукоснительное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требований по организации минерализованных полос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 предприятиям, организациям, учреждениям, другим юридическим лицам и гражданам, ведущих заготовки леса, и деятельность которых связана с лесными массивами, а также населенным пунктам, расположенным вблизи лесных массивов;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роводить разведку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основного возможного направления распространения пожара;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 случае возникновения возгорания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опашку участков пожара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создать заградительные полосы и осуществить пуск встречного огня;</a:t>
            </a:r>
          </a:p>
          <a:p>
            <a:pPr algn="just">
              <a:spcAft>
                <a:spcPts val="600"/>
              </a:spcAft>
            </a:pP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1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подготовительные работы по проведению эвакуации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людей и материальных ценностей, </a:t>
            </a:r>
            <a:b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провести заблаговременную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эвакуацию;</a:t>
            </a:r>
          </a:p>
          <a:p>
            <a:pPr algn="just">
              <a:spcAft>
                <a:spcPts val="600"/>
              </a:spcAft>
            </a:pP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своевременное реагирование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ответственных должностных лиц от городских и сельских поселений </a:t>
            </a:r>
            <a:b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возникающие термические аномалии </a:t>
            </a:r>
            <a:r>
              <a:rPr lang="ru-RU" sz="1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мобильном приложении «Термические точки».</a:t>
            </a:r>
            <a:endParaRPr lang="ru-RU" sz="1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2070" y="1433295"/>
            <a:ext cx="7368331" cy="218192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78922" tIns="39461" rIns="78922" bIns="39461">
            <a:spAutoFit/>
          </a:bodyPr>
          <a:lstStyle/>
          <a:p>
            <a:pPr algn="ctr"/>
            <a:r>
              <a:rPr lang="ru-RU" sz="9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 превентивных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250467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11997</TotalTime>
  <Words>734</Words>
  <Application>Microsoft Office PowerPoint</Application>
  <PresentationFormat>Экран (4:3)</PresentationFormat>
  <Paragraphs>114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MS Mincho</vt:lpstr>
      <vt:lpstr>Times New Roman</vt:lpstr>
      <vt:lpstr>Тема Office</vt:lpstr>
      <vt:lpstr>Презентация PowerPoint</vt:lpstr>
      <vt:lpstr>Презентация PowerPoint</vt:lpstr>
      <vt:lpstr>Краснодарский край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1852</cp:revision>
  <cp:lastPrinted>2024-08-22T19:10:22Z</cp:lastPrinted>
  <dcterms:created xsi:type="dcterms:W3CDTF">2020-10-14T14:17:55Z</dcterms:created>
  <dcterms:modified xsi:type="dcterms:W3CDTF">2024-09-01T05:44:32Z</dcterms:modified>
</cp:coreProperties>
</file>