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1" r:id="rId2"/>
    <p:sldId id="348" r:id="rId3"/>
    <p:sldId id="349" r:id="rId4"/>
    <p:sldId id="350" r:id="rId5"/>
    <p:sldId id="351" r:id="rId6"/>
    <p:sldId id="347" r:id="rId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16.07.2023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Рисунок 4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89"/>
            <a:ext cx="12192000" cy="612954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71" name="Группа 470"/>
          <p:cNvGrpSpPr/>
          <p:nvPr/>
        </p:nvGrpSpPr>
        <p:grpSpPr>
          <a:xfrm>
            <a:off x="3248010" y="4838204"/>
            <a:ext cx="1581368" cy="723767"/>
            <a:chOff x="406713" y="1180365"/>
            <a:chExt cx="1581368" cy="723767"/>
          </a:xfrm>
        </p:grpSpPr>
        <p:cxnSp>
          <p:nvCxnSpPr>
            <p:cNvPr id="472" name="Прямая соединительная линия 47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Прямая соединительная линия 472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Скругленный прямоугольник 473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75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76" name="Прямоугольник 475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Прямоугольник 476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7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smtClean="0">
                  <a:solidFill>
                    <a:prstClr val="black"/>
                  </a:solidFill>
                </a:rPr>
                <a:t>23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80" name="Группа 479"/>
          <p:cNvGrpSpPr/>
          <p:nvPr/>
        </p:nvGrpSpPr>
        <p:grpSpPr>
          <a:xfrm>
            <a:off x="5563790" y="4465512"/>
            <a:ext cx="1581368" cy="723767"/>
            <a:chOff x="406713" y="1180365"/>
            <a:chExt cx="1581368" cy="723767"/>
          </a:xfrm>
        </p:grpSpPr>
        <p:cxnSp>
          <p:nvCxnSpPr>
            <p:cNvPr id="481" name="Прямая соединительная линия 48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Скругленный прямоугольник 48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8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5" name="Прямоугольник 48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86" name="Прямоугольник 48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8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0" name="Группа 489"/>
          <p:cNvGrpSpPr/>
          <p:nvPr/>
        </p:nvGrpSpPr>
        <p:grpSpPr>
          <a:xfrm>
            <a:off x="6121079" y="3653149"/>
            <a:ext cx="1581368" cy="723767"/>
            <a:chOff x="406713" y="1180365"/>
            <a:chExt cx="1581368" cy="723767"/>
          </a:xfrm>
        </p:grpSpPr>
        <p:cxnSp>
          <p:nvCxnSpPr>
            <p:cNvPr id="491" name="Прямая соединительная линия 49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Прямая соединительная линия 49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Скругленный прямоугольник 49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24%</a:t>
              </a:r>
            </a:p>
          </p:txBody>
        </p:sp>
        <p:sp>
          <p:nvSpPr>
            <p:cNvPr id="49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495" name="Прямоугольник 49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1716/800 </a:t>
              </a:r>
            </a:p>
          </p:txBody>
        </p:sp>
        <p:sp>
          <p:nvSpPr>
            <p:cNvPr id="496" name="Прямоугольник 49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39741/104430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Лабинский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9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9" name="Группа 498"/>
          <p:cNvGrpSpPr/>
          <p:nvPr/>
        </p:nvGrpSpPr>
        <p:grpSpPr>
          <a:xfrm>
            <a:off x="2783495" y="3865042"/>
            <a:ext cx="1581368" cy="723767"/>
            <a:chOff x="406713" y="1180365"/>
            <a:chExt cx="1581368" cy="723767"/>
          </a:xfrm>
        </p:grpSpPr>
        <p:cxnSp>
          <p:nvCxnSpPr>
            <p:cNvPr id="500" name="Прямая соединительная линия 49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Прямая соединительная линия 50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Скругленный прямоугольник 50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0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66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4" name="Прямоугольник 50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Прямоугольник 50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0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0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4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63" y="707398"/>
            <a:ext cx="12195203" cy="615060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grpSp>
        <p:nvGrpSpPr>
          <p:cNvPr id="408" name="Группа 407"/>
          <p:cNvGrpSpPr/>
          <p:nvPr/>
        </p:nvGrpSpPr>
        <p:grpSpPr>
          <a:xfrm>
            <a:off x="3092689" y="3695990"/>
            <a:ext cx="1581368" cy="723767"/>
            <a:chOff x="406713" y="1180365"/>
            <a:chExt cx="1581368" cy="723767"/>
          </a:xfrm>
        </p:grpSpPr>
        <p:cxnSp>
          <p:nvCxnSpPr>
            <p:cNvPr id="409" name="Прямая соединительная линия 40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Прямая соединительная линия 40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Скругленный прямоугольник 41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1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14" name="Прямоугольник 41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1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smtClean="0">
                  <a:solidFill>
                    <a:prstClr val="black"/>
                  </a:solidFill>
                </a:rPr>
                <a:t>23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41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</p:spTree>
    <p:extLst>
      <p:ext uri="{BB962C8B-B14F-4D97-AF65-F5344CB8AC3E}">
        <p14:creationId xmlns:p14="http://schemas.microsoft.com/office/powerpoint/2010/main" val="23515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488"/>
            <a:ext cx="12173735" cy="61531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grpSp>
        <p:nvGrpSpPr>
          <p:cNvPr id="490" name="Группа 489"/>
          <p:cNvGrpSpPr/>
          <p:nvPr/>
        </p:nvGrpSpPr>
        <p:grpSpPr>
          <a:xfrm>
            <a:off x="5501637" y="3141275"/>
            <a:ext cx="1581368" cy="723767"/>
            <a:chOff x="406713" y="1180365"/>
            <a:chExt cx="1581368" cy="723767"/>
          </a:xfrm>
        </p:grpSpPr>
        <p:cxnSp>
          <p:nvCxnSpPr>
            <p:cNvPr id="491" name="Прямая соединительная линия 49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Прямая соединительная линия 49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Скругленный прямоугольник 49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24%</a:t>
              </a:r>
            </a:p>
          </p:txBody>
        </p:sp>
        <p:sp>
          <p:nvSpPr>
            <p:cNvPr id="49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95" name="Прямоугольник 49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1716/800 </a:t>
              </a:r>
            </a:p>
          </p:txBody>
        </p:sp>
        <p:sp>
          <p:nvSpPr>
            <p:cNvPr id="496" name="Прямоугольник 49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39741/104430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Лабинский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9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</p:spTree>
    <p:extLst>
      <p:ext uri="{BB962C8B-B14F-4D97-AF65-F5344CB8AC3E}">
        <p14:creationId xmlns:p14="http://schemas.microsoft.com/office/powerpoint/2010/main" val="4239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98" y="733375"/>
            <a:ext cx="12214702" cy="6142783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grpSp>
        <p:nvGrpSpPr>
          <p:cNvPr id="480" name="Группа 479"/>
          <p:cNvGrpSpPr/>
          <p:nvPr/>
        </p:nvGrpSpPr>
        <p:grpSpPr>
          <a:xfrm>
            <a:off x="5172749" y="2400493"/>
            <a:ext cx="1581368" cy="723767"/>
            <a:chOff x="406713" y="1180365"/>
            <a:chExt cx="1581368" cy="723767"/>
          </a:xfrm>
        </p:grpSpPr>
        <p:cxnSp>
          <p:nvCxnSpPr>
            <p:cNvPr id="481" name="Прямая соединительная линия 48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Скругленный прямоугольник 48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8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5" name="Прямоугольник 48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86" name="Прямоугольник 48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8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</p:spTree>
    <p:extLst>
      <p:ext uri="{BB962C8B-B14F-4D97-AF65-F5344CB8AC3E}">
        <p14:creationId xmlns:p14="http://schemas.microsoft.com/office/powerpoint/2010/main" val="35161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970" y="722989"/>
            <a:ext cx="12214970" cy="613501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grpSp>
        <p:nvGrpSpPr>
          <p:cNvPr id="499" name="Группа 498"/>
          <p:cNvGrpSpPr/>
          <p:nvPr/>
        </p:nvGrpSpPr>
        <p:grpSpPr>
          <a:xfrm>
            <a:off x="5003362" y="3813801"/>
            <a:ext cx="1581368" cy="723767"/>
            <a:chOff x="406713" y="1180365"/>
            <a:chExt cx="1581368" cy="723767"/>
          </a:xfrm>
        </p:grpSpPr>
        <p:cxnSp>
          <p:nvCxnSpPr>
            <p:cNvPr id="500" name="Прямая соединительная линия 49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Прямая соединительная линия 50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Скругленный прямоугольник 50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0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4" name="Прямоугольник 50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Прямоугольник 50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0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0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</p:spTree>
    <p:extLst>
      <p:ext uri="{BB962C8B-B14F-4D97-AF65-F5344CB8AC3E}">
        <p14:creationId xmlns:p14="http://schemas.microsoft.com/office/powerpoint/2010/main" val="377131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" y="728002"/>
            <a:ext cx="12195496" cy="612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РИСКУ НАРУШЕНИЯ ТРАНСПОРТНОГО СООБЩЕНИЯ,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СВЯЗАННЫХ С НЕБЛАГОПРИЯТНЫМИ МЕТЕОЯВЛЕНИЯМИ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АВТОДОРОГЕ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А-147 В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СОЧИ В КРАСНОДАРСКОМ КРАЕ 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17.07.2023 </a:t>
            </a:r>
            <a:endParaRPr lang="ru-RU" i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2" name="Прямая соединительная линия 612"/>
          <p:cNvCxnSpPr>
            <a:cxnSpLocks noChangeShapeType="1"/>
          </p:cNvCxnSpPr>
          <p:nvPr/>
        </p:nvCxnSpPr>
        <p:spPr bwMode="auto">
          <a:xfrm>
            <a:off x="9286565" y="3871049"/>
            <a:ext cx="0" cy="358616"/>
          </a:xfrm>
          <a:prstGeom prst="line">
            <a:avLst/>
          </a:prstGeom>
          <a:noFill/>
          <a:ln w="3175" algn="ctr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2" name="Прямоугольник 391"/>
          <p:cNvSpPr/>
          <p:nvPr/>
        </p:nvSpPr>
        <p:spPr>
          <a:xfrm>
            <a:off x="6531" y="732343"/>
            <a:ext cx="2787469" cy="2407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Камера ФАД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2" name="Прямоугольник 401"/>
          <p:cNvSpPr/>
          <p:nvPr/>
        </p:nvSpPr>
        <p:spPr>
          <a:xfrm>
            <a:off x="6531" y="977045"/>
            <a:ext cx="2890237" cy="1586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6" name="Rectangle 93"/>
          <p:cNvSpPr>
            <a:spLocks noChangeArrowheads="1"/>
          </p:cNvSpPr>
          <p:nvPr/>
        </p:nvSpPr>
        <p:spPr bwMode="auto">
          <a:xfrm>
            <a:off x="9282567" y="4113754"/>
            <a:ext cx="2892396" cy="18598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488"/>
            <a:endParaRPr lang="ru-RU" altLang="ru-RU" sz="8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Text Box 97"/>
          <p:cNvSpPr txBox="1">
            <a:spLocks noChangeArrowheads="1"/>
          </p:cNvSpPr>
          <p:nvPr/>
        </p:nvSpPr>
        <p:spPr bwMode="auto">
          <a:xfrm>
            <a:off x="9794246" y="4168102"/>
            <a:ext cx="2118620" cy="25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964" tIns="47983" rIns="95964" bIns="47983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Условные обозначения</a:t>
            </a:r>
          </a:p>
        </p:txBody>
      </p:sp>
      <p:sp>
        <p:nvSpPr>
          <p:cNvPr id="418" name="Text Box 97"/>
          <p:cNvSpPr txBox="1">
            <a:spLocks noChangeArrowheads="1"/>
          </p:cNvSpPr>
          <p:nvPr/>
        </p:nvSpPr>
        <p:spPr bwMode="auto">
          <a:xfrm>
            <a:off x="9707156" y="4559779"/>
            <a:ext cx="2548062" cy="55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964" tIns="47983" rIns="95964" bIns="47983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0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Участок автодороги с повышенным риском возникновения ДТП, нарушением движения</a:t>
            </a:r>
          </a:p>
        </p:txBody>
      </p:sp>
      <p:sp>
        <p:nvSpPr>
          <p:cNvPr id="419" name="Полилиния 418"/>
          <p:cNvSpPr/>
          <p:nvPr/>
        </p:nvSpPr>
        <p:spPr>
          <a:xfrm>
            <a:off x="9342280" y="4697199"/>
            <a:ext cx="362927" cy="169790"/>
          </a:xfrm>
          <a:custGeom>
            <a:avLst/>
            <a:gdLst>
              <a:gd name="connsiteX0" fmla="*/ 0 w 275772"/>
              <a:gd name="connsiteY0" fmla="*/ 0 h 120952"/>
              <a:gd name="connsiteX1" fmla="*/ 130629 w 275772"/>
              <a:gd name="connsiteY1" fmla="*/ 116114 h 120952"/>
              <a:gd name="connsiteX2" fmla="*/ 275772 w 275772"/>
              <a:gd name="connsiteY2" fmla="*/ 29028 h 12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5772" h="120952">
                <a:moveTo>
                  <a:pt x="0" y="0"/>
                </a:moveTo>
                <a:cubicBezTo>
                  <a:pt x="42333" y="55638"/>
                  <a:pt x="84667" y="111276"/>
                  <a:pt x="130629" y="116114"/>
                </a:cubicBezTo>
                <a:cubicBezTo>
                  <a:pt x="176591" y="120952"/>
                  <a:pt x="226181" y="74990"/>
                  <a:pt x="275772" y="29028"/>
                </a:cubicBezTo>
              </a:path>
            </a:pathLst>
          </a:cu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9" tIns="34284" rIns="68569" bIns="34284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488"/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420" name="Полилиния 419"/>
          <p:cNvSpPr/>
          <p:nvPr/>
        </p:nvSpPr>
        <p:spPr>
          <a:xfrm>
            <a:off x="9353265" y="5176644"/>
            <a:ext cx="324724" cy="146020"/>
          </a:xfrm>
          <a:custGeom>
            <a:avLst/>
            <a:gdLst>
              <a:gd name="connsiteX0" fmla="*/ 0 w 246743"/>
              <a:gd name="connsiteY0" fmla="*/ 14515 h 104019"/>
              <a:gd name="connsiteX1" fmla="*/ 87086 w 246743"/>
              <a:gd name="connsiteY1" fmla="*/ 101600 h 104019"/>
              <a:gd name="connsiteX2" fmla="*/ 246743 w 246743"/>
              <a:gd name="connsiteY2" fmla="*/ 0 h 10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6743" h="104019">
                <a:moveTo>
                  <a:pt x="0" y="14515"/>
                </a:moveTo>
                <a:cubicBezTo>
                  <a:pt x="22981" y="59267"/>
                  <a:pt x="45962" y="104019"/>
                  <a:pt x="87086" y="101600"/>
                </a:cubicBezTo>
                <a:cubicBezTo>
                  <a:pt x="128210" y="99181"/>
                  <a:pt x="187476" y="49590"/>
                  <a:pt x="246743" y="0"/>
                </a:cubicBezTo>
              </a:path>
            </a:pathLst>
          </a:cu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9" tIns="34284" rIns="68569" bIns="34284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488"/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421" name="Text Box 97"/>
          <p:cNvSpPr txBox="1">
            <a:spLocks noChangeArrowheads="1"/>
          </p:cNvSpPr>
          <p:nvPr/>
        </p:nvSpPr>
        <p:spPr bwMode="auto">
          <a:xfrm>
            <a:off x="9718998" y="5136566"/>
            <a:ext cx="2536220" cy="25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974" tIns="47988" rIns="95974" bIns="47988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0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Объездная дорога</a:t>
            </a:r>
          </a:p>
        </p:txBody>
      </p:sp>
      <p:sp>
        <p:nvSpPr>
          <p:cNvPr id="422" name="Овал 421"/>
          <p:cNvSpPr>
            <a:spLocks noChangeArrowheads="1"/>
          </p:cNvSpPr>
          <p:nvPr/>
        </p:nvSpPr>
        <p:spPr bwMode="auto">
          <a:xfrm rot="5238055">
            <a:off x="9428188" y="5503428"/>
            <a:ext cx="191111" cy="162165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rot="10800000" vert="eaVert" lIns="68387" tIns="34192" rIns="68387" bIns="34192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488">
              <a:defRPr/>
            </a:pP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423" name="Text Box 97"/>
          <p:cNvSpPr txBox="1">
            <a:spLocks noChangeArrowheads="1"/>
          </p:cNvSpPr>
          <p:nvPr/>
        </p:nvSpPr>
        <p:spPr bwMode="auto">
          <a:xfrm>
            <a:off x="9736371" y="5456536"/>
            <a:ext cx="2536220" cy="25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974" tIns="47988" rIns="95974" bIns="47988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0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Населенный пункт</a:t>
            </a:r>
          </a:p>
        </p:txBody>
      </p:sp>
      <p:pic>
        <p:nvPicPr>
          <p:cNvPr id="406" name="Рисунок 405"/>
          <p:cNvPicPr>
            <a:picLocks noChangeAspect="1"/>
          </p:cNvPicPr>
          <p:nvPr/>
        </p:nvPicPr>
        <p:blipFill rotWithShape="1">
          <a:blip r:embed="rId4"/>
          <a:srcRect l="349" t="22604" r="39910"/>
          <a:stretch/>
        </p:blipFill>
        <p:spPr>
          <a:xfrm>
            <a:off x="19417" y="991865"/>
            <a:ext cx="2774583" cy="1512398"/>
          </a:xfrm>
          <a:prstGeom prst="rect">
            <a:avLst/>
          </a:prstGeom>
        </p:spPr>
      </p:pic>
      <p:sp>
        <p:nvSpPr>
          <p:cNvPr id="414" name="Овал 413"/>
          <p:cNvSpPr>
            <a:spLocks noChangeArrowheads="1"/>
          </p:cNvSpPr>
          <p:nvPr/>
        </p:nvSpPr>
        <p:spPr bwMode="auto">
          <a:xfrm rot="5238055">
            <a:off x="5039951" y="881029"/>
            <a:ext cx="107245" cy="144958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68387" tIns="34192" rIns="68387" bIns="34192" anchor="ctr"/>
          <a:lstStyle/>
          <a:p>
            <a:pPr>
              <a:defRPr/>
            </a:pPr>
            <a:endParaRPr lang="ru-RU" sz="1500" dirty="0">
              <a:solidFill>
                <a:srgbClr val="FFFFFF"/>
              </a:solidFill>
            </a:endParaRPr>
          </a:p>
        </p:txBody>
      </p:sp>
      <p:sp>
        <p:nvSpPr>
          <p:cNvPr id="424" name="Прямоугольник 423"/>
          <p:cNvSpPr/>
          <p:nvPr/>
        </p:nvSpPr>
        <p:spPr bwMode="auto">
          <a:xfrm>
            <a:off x="5384544" y="852706"/>
            <a:ext cx="736957" cy="2016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lIns="62496" tIns="31247" rIns="62496" bIns="31247">
            <a:spAutoFit/>
          </a:bodyPr>
          <a:lstStyle/>
          <a:p>
            <a:pPr algn="ctr"/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МО г. Сочи</a:t>
            </a:r>
          </a:p>
        </p:txBody>
      </p:sp>
      <p:sp>
        <p:nvSpPr>
          <p:cNvPr id="428" name="TextBox 427"/>
          <p:cNvSpPr txBox="1"/>
          <p:nvPr/>
        </p:nvSpPr>
        <p:spPr>
          <a:xfrm>
            <a:off x="4744013" y="3532155"/>
            <a:ext cx="848970" cy="252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7323" tIns="48663" rIns="97323" bIns="48663">
            <a:spAutoFit/>
          </a:bodyPr>
          <a:lstStyle>
            <a:defPPr>
              <a:defRPr lang="ru-RU"/>
            </a:defPPr>
            <a:lvl1pPr algn="just" defTabSz="612775" eaLnBrk="0" hangingPunct="0">
              <a:buFontTx/>
              <a:buNone/>
              <a:defRPr sz="1400" b="1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612775" eaLnBrk="0" hangingPunct="0">
              <a:spcBef>
                <a:spcPct val="20000"/>
              </a:spcBef>
              <a:buChar char="–"/>
              <a:defRPr sz="3200"/>
            </a:lvl2pPr>
            <a:lvl3pPr marL="1143000" indent="-228600" defTabSz="612775" eaLnBrk="0" hangingPunct="0">
              <a:spcBef>
                <a:spcPct val="20000"/>
              </a:spcBef>
              <a:buChar char="•"/>
              <a:defRPr sz="2800"/>
            </a:lvl3pPr>
            <a:lvl4pPr marL="1600200" indent="-228600" defTabSz="612775" eaLnBrk="0" hangingPunct="0">
              <a:spcBef>
                <a:spcPct val="20000"/>
              </a:spcBef>
              <a:buChar char="–"/>
              <a:defRPr sz="2300"/>
            </a:lvl4pPr>
            <a:lvl5pPr marL="2057400" indent="-228600" defTabSz="612775" eaLnBrk="0" hangingPunct="0">
              <a:spcBef>
                <a:spcPct val="20000"/>
              </a:spcBef>
              <a:buChar char="»"/>
              <a:defRPr sz="2300"/>
            </a:lvl5pPr>
            <a:lvl6pPr marL="25146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6pPr>
            <a:lvl7pPr marL="29718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7pPr>
            <a:lvl8pPr marL="34290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8pPr>
            <a:lvl9pPr marL="38862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9pPr>
          </a:lstStyle>
          <a:p>
            <a:pPr>
              <a:defRPr/>
            </a:pPr>
            <a:r>
              <a:rPr lang="ru-RU" sz="1000" dirty="0" smtClean="0"/>
              <a:t>ФАД А-147</a:t>
            </a:r>
            <a:endParaRPr lang="ru-RU" sz="1000" dirty="0"/>
          </a:p>
        </p:txBody>
      </p:sp>
      <p:sp>
        <p:nvSpPr>
          <p:cNvPr id="395" name="TextBox 394"/>
          <p:cNvSpPr txBox="1"/>
          <p:nvPr/>
        </p:nvSpPr>
        <p:spPr>
          <a:xfrm>
            <a:off x="4821688" y="4488741"/>
            <a:ext cx="931334" cy="252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7323" tIns="48663" rIns="97323" bIns="48663">
            <a:spAutoFit/>
          </a:bodyPr>
          <a:lstStyle>
            <a:defPPr>
              <a:defRPr lang="ru-RU"/>
            </a:defPPr>
            <a:lvl1pPr algn="just" defTabSz="612775" eaLnBrk="0" hangingPunct="0">
              <a:buFontTx/>
              <a:buNone/>
              <a:defRPr sz="1400" b="1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612775" eaLnBrk="0" hangingPunct="0">
              <a:spcBef>
                <a:spcPct val="20000"/>
              </a:spcBef>
              <a:buChar char="–"/>
              <a:defRPr sz="3200"/>
            </a:lvl2pPr>
            <a:lvl3pPr marL="1143000" indent="-228600" defTabSz="612775" eaLnBrk="0" hangingPunct="0">
              <a:spcBef>
                <a:spcPct val="20000"/>
              </a:spcBef>
              <a:buChar char="•"/>
              <a:defRPr sz="2800"/>
            </a:lvl3pPr>
            <a:lvl4pPr marL="1600200" indent="-228600" defTabSz="612775" eaLnBrk="0" hangingPunct="0">
              <a:spcBef>
                <a:spcPct val="20000"/>
              </a:spcBef>
              <a:buChar char="–"/>
              <a:defRPr sz="2300"/>
            </a:lvl4pPr>
            <a:lvl5pPr marL="2057400" indent="-228600" defTabSz="612775" eaLnBrk="0" hangingPunct="0">
              <a:spcBef>
                <a:spcPct val="20000"/>
              </a:spcBef>
              <a:buChar char="»"/>
              <a:defRPr sz="2300"/>
            </a:lvl5pPr>
            <a:lvl6pPr marL="25146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6pPr>
            <a:lvl7pPr marL="29718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7pPr>
            <a:lvl8pPr marL="34290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8pPr>
            <a:lvl9pPr marL="38862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9pPr>
          </a:lstStyle>
          <a:p>
            <a:pPr algn="ctr">
              <a:defRPr/>
            </a:pPr>
            <a:r>
              <a:rPr lang="ru-RU" sz="1000" dirty="0" smtClean="0"/>
              <a:t>ФАД А-148</a:t>
            </a:r>
            <a:endParaRPr lang="ru-RU" sz="1000" dirty="0"/>
          </a:p>
        </p:txBody>
      </p:sp>
      <p:sp>
        <p:nvSpPr>
          <p:cNvPr id="396" name="AutoShape 24"/>
          <p:cNvSpPr>
            <a:spLocks noChangeArrowheads="1"/>
          </p:cNvSpPr>
          <p:nvPr/>
        </p:nvSpPr>
        <p:spPr bwMode="auto">
          <a:xfrm>
            <a:off x="384923" y="5245446"/>
            <a:ext cx="3548153" cy="804283"/>
          </a:xfrm>
          <a:prstGeom prst="wedgeRectCallout">
            <a:avLst>
              <a:gd name="adj1" fmla="val 30998"/>
              <a:gd name="adj2" fmla="val -369180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lIns="135166" tIns="67589" rIns="135166" bIns="67589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ru-RU" alt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Аварийно-опасный участок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1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  </a:t>
            </a:r>
            <a:r>
              <a:rPr lang="ru-RU" alt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1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 </a:t>
            </a:r>
            <a:r>
              <a:rPr lang="ru-RU" alt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 (риск возникновения: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схода оползней, просадки грунта)</a:t>
            </a:r>
            <a:endParaRPr lang="en-US" altLang="ru-RU" sz="1400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8072888" y="5721421"/>
            <a:ext cx="931334" cy="252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7323" tIns="48663" rIns="97323" bIns="48663">
            <a:spAutoFit/>
          </a:bodyPr>
          <a:lstStyle>
            <a:defPPr>
              <a:defRPr lang="ru-RU"/>
            </a:defPPr>
            <a:lvl1pPr algn="just" defTabSz="612775" eaLnBrk="0" hangingPunct="0">
              <a:buFontTx/>
              <a:buNone/>
              <a:defRPr sz="1400" b="1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defTabSz="612775" eaLnBrk="0" hangingPunct="0">
              <a:spcBef>
                <a:spcPct val="20000"/>
              </a:spcBef>
              <a:buChar char="–"/>
              <a:defRPr sz="3200"/>
            </a:lvl2pPr>
            <a:lvl3pPr marL="1143000" indent="-228600" defTabSz="612775" eaLnBrk="0" hangingPunct="0">
              <a:spcBef>
                <a:spcPct val="20000"/>
              </a:spcBef>
              <a:buChar char="•"/>
              <a:defRPr sz="2800"/>
            </a:lvl3pPr>
            <a:lvl4pPr marL="1600200" indent="-228600" defTabSz="612775" eaLnBrk="0" hangingPunct="0">
              <a:spcBef>
                <a:spcPct val="20000"/>
              </a:spcBef>
              <a:buChar char="–"/>
              <a:defRPr sz="2300"/>
            </a:lvl4pPr>
            <a:lvl5pPr marL="2057400" indent="-228600" defTabSz="612775" eaLnBrk="0" hangingPunct="0">
              <a:spcBef>
                <a:spcPct val="20000"/>
              </a:spcBef>
              <a:buChar char="»"/>
              <a:defRPr sz="2300"/>
            </a:lvl5pPr>
            <a:lvl6pPr marL="25146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6pPr>
            <a:lvl7pPr marL="29718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7pPr>
            <a:lvl8pPr marL="34290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8pPr>
            <a:lvl9pPr marL="3886200" indent="-228600" defTabSz="6127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/>
            </a:lvl9pPr>
          </a:lstStyle>
          <a:p>
            <a:pPr algn="ctr">
              <a:defRPr/>
            </a:pPr>
            <a:r>
              <a:rPr lang="ru-RU" sz="1000" dirty="0" smtClean="0"/>
              <a:t>ФАД А-149</a:t>
            </a:r>
            <a:endParaRPr lang="ru-RU" sz="1000" dirty="0"/>
          </a:p>
        </p:txBody>
      </p:sp>
      <p:sp>
        <p:nvSpPr>
          <p:cNvPr id="391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</p:spTree>
    <p:extLst>
      <p:ext uri="{BB962C8B-B14F-4D97-AF65-F5344CB8AC3E}">
        <p14:creationId xmlns:p14="http://schemas.microsoft.com/office/powerpoint/2010/main" val="951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9220</TotalTime>
  <Words>632</Words>
  <Application>Microsoft Office PowerPoint</Application>
  <PresentationFormat>Широкоэкранный</PresentationFormat>
  <Paragraphs>188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913</cp:revision>
  <cp:lastPrinted>2020-12-03T08:05:56Z</cp:lastPrinted>
  <dcterms:created xsi:type="dcterms:W3CDTF">2019-08-03T04:06:07Z</dcterms:created>
  <dcterms:modified xsi:type="dcterms:W3CDTF">2023-07-16T13:04:47Z</dcterms:modified>
</cp:coreProperties>
</file>