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86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7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1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22.06.2023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" y="1658488"/>
            <a:ext cx="12188752" cy="519951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127D73-D551-4153-A76A-9A7CD40A79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68" y="2811228"/>
            <a:ext cx="2578684" cy="1586428"/>
          </a:xfrm>
          <a:prstGeom prst="rect">
            <a:avLst/>
          </a:prstGeom>
        </p:spPr>
      </p:pic>
      <p:graphicFrame>
        <p:nvGraphicFramePr>
          <p:cNvPr id="428" name="Таблица 427">
            <a:extLst>
              <a:ext uri="{FF2B5EF4-FFF2-40B4-BE49-F238E27FC236}">
                <a16:creationId xmlns:a16="http://schemas.microsoft.com/office/drawing/2014/main" id="{7BD17560-24AB-4085-9401-2FD6087B3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754149"/>
              </p:ext>
            </p:extLst>
          </p:nvPr>
        </p:nvGraphicFramePr>
        <p:xfrm>
          <a:off x="2893952" y="739883"/>
          <a:ext cx="9286863" cy="1046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4433">
                  <a:extLst>
                    <a:ext uri="{9D8B030D-6E8A-4147-A177-3AD203B41FA5}">
                      <a16:colId xmlns:a16="http://schemas.microsoft.com/office/drawing/2014/main" val="935839010"/>
                    </a:ext>
                  </a:extLst>
                </a:gridCol>
                <a:gridCol w="573668">
                  <a:extLst>
                    <a:ext uri="{9D8B030D-6E8A-4147-A177-3AD203B41FA5}">
                      <a16:colId xmlns:a16="http://schemas.microsoft.com/office/drawing/2014/main" val="3624060115"/>
                    </a:ext>
                  </a:extLst>
                </a:gridCol>
                <a:gridCol w="640414">
                  <a:extLst>
                    <a:ext uri="{9D8B030D-6E8A-4147-A177-3AD203B41FA5}">
                      <a16:colId xmlns:a16="http://schemas.microsoft.com/office/drawing/2014/main" val="3138841617"/>
                    </a:ext>
                  </a:extLst>
                </a:gridCol>
                <a:gridCol w="485804">
                  <a:extLst>
                    <a:ext uri="{9D8B030D-6E8A-4147-A177-3AD203B41FA5}">
                      <a16:colId xmlns:a16="http://schemas.microsoft.com/office/drawing/2014/main" val="3973663687"/>
                    </a:ext>
                  </a:extLst>
                </a:gridCol>
                <a:gridCol w="828828">
                  <a:extLst>
                    <a:ext uri="{9D8B030D-6E8A-4147-A177-3AD203B41FA5}">
                      <a16:colId xmlns:a16="http://schemas.microsoft.com/office/drawing/2014/main" val="1850261530"/>
                    </a:ext>
                  </a:extLst>
                </a:gridCol>
                <a:gridCol w="860881">
                  <a:extLst>
                    <a:ext uri="{9D8B030D-6E8A-4147-A177-3AD203B41FA5}">
                      <a16:colId xmlns:a16="http://schemas.microsoft.com/office/drawing/2014/main" val="1388489141"/>
                    </a:ext>
                  </a:extLst>
                </a:gridCol>
                <a:gridCol w="1380813">
                  <a:extLst>
                    <a:ext uri="{9D8B030D-6E8A-4147-A177-3AD203B41FA5}">
                      <a16:colId xmlns:a16="http://schemas.microsoft.com/office/drawing/2014/main" val="902352844"/>
                    </a:ext>
                  </a:extLst>
                </a:gridCol>
                <a:gridCol w="986508">
                  <a:extLst>
                    <a:ext uri="{9D8B030D-6E8A-4147-A177-3AD203B41FA5}">
                      <a16:colId xmlns:a16="http://schemas.microsoft.com/office/drawing/2014/main" val="3929854928"/>
                    </a:ext>
                  </a:extLst>
                </a:gridCol>
                <a:gridCol w="770047">
                  <a:extLst>
                    <a:ext uri="{9D8B030D-6E8A-4147-A177-3AD203B41FA5}">
                      <a16:colId xmlns:a16="http://schemas.microsoft.com/office/drawing/2014/main" val="2744305664"/>
                    </a:ext>
                  </a:extLst>
                </a:gridCol>
                <a:gridCol w="800246">
                  <a:extLst>
                    <a:ext uri="{9D8B030D-6E8A-4147-A177-3AD203B41FA5}">
                      <a16:colId xmlns:a16="http://schemas.microsoft.com/office/drawing/2014/main" val="2387366401"/>
                    </a:ext>
                  </a:extLst>
                </a:gridCol>
                <a:gridCol w="935221">
                  <a:extLst>
                    <a:ext uri="{9D8B030D-6E8A-4147-A177-3AD203B41FA5}">
                      <a16:colId xmlns:a16="http://schemas.microsoft.com/office/drawing/2014/main" val="3548019371"/>
                    </a:ext>
                  </a:extLst>
                </a:gridCol>
              </a:tblGrid>
              <a:tr h="38146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 в зоне возможного подтопления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подтопления,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Домов/приусадебных участков  в зоне подтопления, шт.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 в зоне ЧС,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Протяжённость затопленных дорог, 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мостов в зоне затопления,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ПОО в зоне 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СЗО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зоне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453028"/>
                  </a:ext>
                </a:extLst>
              </a:tr>
              <a:tr h="4095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домов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Население, чел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Детей, чел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417777"/>
                  </a:ext>
                </a:extLst>
              </a:tr>
              <a:tr h="2552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Лабинск</a:t>
                      </a: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23165</a:t>
                      </a: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57273</a:t>
                      </a: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18727</a:t>
                      </a: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400,800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0/8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964512"/>
                  </a:ext>
                </a:extLst>
              </a:tr>
            </a:tbl>
          </a:graphicData>
        </a:graphic>
      </p:graphicFrame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4" name="Прямоугольник 483"/>
          <p:cNvSpPr/>
          <p:nvPr/>
        </p:nvSpPr>
        <p:spPr>
          <a:xfrm>
            <a:off x="6530" y="732343"/>
            <a:ext cx="2887422" cy="2328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метеопараметров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ПОСЛЕДСТВИЙ (МОДЕЛЬ) ПОДТОПЛЕНИЯ</a:t>
            </a:r>
            <a:endParaRPr lang="ru-RU" i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ЛАБИНСКОГО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КРАСНОДАРСКОГО КРАЯ</a:t>
            </a:r>
          </a:p>
          <a:p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21.06.2023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47" name="Прямоугольник 446"/>
          <p:cNvSpPr/>
          <p:nvPr/>
        </p:nvSpPr>
        <p:spPr>
          <a:xfrm>
            <a:off x="6531" y="2562550"/>
            <a:ext cx="2890236" cy="2407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высот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531" y="965174"/>
            <a:ext cx="2890237" cy="1597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4" name="Прямоугольник 513"/>
          <p:cNvSpPr/>
          <p:nvPr/>
        </p:nvSpPr>
        <p:spPr>
          <a:xfrm>
            <a:off x="6531" y="2807252"/>
            <a:ext cx="2890237" cy="1586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7" name="Rectangle 8"/>
          <p:cNvSpPr>
            <a:spLocks noChangeArrowheads="1"/>
          </p:cNvSpPr>
          <p:nvPr/>
        </p:nvSpPr>
        <p:spPr bwMode="auto">
          <a:xfrm>
            <a:off x="1241571" y="3507561"/>
            <a:ext cx="1132513" cy="18030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 lIns="41399" tIns="20702" rIns="41399" bIns="20702">
            <a:spAutoFit/>
          </a:bodyPr>
          <a:lstStyle>
            <a:defPPr>
              <a:defRPr lang="ru-RU"/>
            </a:defPPr>
            <a:lvl1pPr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341313" indent="1158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684213" indent="2301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027113" indent="3444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370013" indent="4587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algn="ctr" defTabSz="914400" rtl="0" eaLnBrk="1" fontAlgn="ctr" latinLnBrk="0" hangingPunct="1"/>
            <a:r>
              <a:rPr lang="ru-RU" sz="900" b="1" i="0" u="none" strike="noStrike" kern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г. Лабинск</a:t>
            </a:r>
          </a:p>
        </p:txBody>
      </p:sp>
      <p:cxnSp>
        <p:nvCxnSpPr>
          <p:cNvPr id="440" name="Прямая со стрелкой 439"/>
          <p:cNvCxnSpPr>
            <a:cxnSpLocks/>
          </p:cNvCxnSpPr>
          <p:nvPr/>
        </p:nvCxnSpPr>
        <p:spPr>
          <a:xfrm flipH="1" flipV="1">
            <a:off x="3793792" y="5244026"/>
            <a:ext cx="820867" cy="535611"/>
          </a:xfrm>
          <a:prstGeom prst="straightConnector1">
            <a:avLst/>
          </a:prstGeom>
          <a:ln w="22225">
            <a:solidFill>
              <a:srgbClr val="181DF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1" name="TextBox 454"/>
          <p:cNvSpPr txBox="1"/>
          <p:nvPr/>
        </p:nvSpPr>
        <p:spPr>
          <a:xfrm rot="2078109">
            <a:off x="3229818" y="5492543"/>
            <a:ext cx="1811843" cy="31885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102405" tIns="51203" rIns="102405" bIns="51203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8790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solidFill>
                  <a:srgbClr val="181D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Лаба</a:t>
            </a:r>
          </a:p>
        </p:txBody>
      </p:sp>
      <p:pic>
        <p:nvPicPr>
          <p:cNvPr id="478" name="Рисунок 4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40" y="2808585"/>
            <a:ext cx="294928" cy="15822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9" name="AutoShape 9"/>
          <p:cNvSpPr>
            <a:spLocks noChangeArrowheads="1"/>
          </p:cNvSpPr>
          <p:nvPr/>
        </p:nvSpPr>
        <p:spPr bwMode="auto">
          <a:xfrm>
            <a:off x="-12528" y="5353882"/>
            <a:ext cx="169485" cy="126663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>
            <a:defPPr>
              <a:defRPr lang="ru-RU"/>
            </a:defPPr>
            <a:lvl1pPr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42922" indent="150388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87903" indent="298715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32885" indent="447042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77866" indent="595369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966542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3559851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4153159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4746468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482" name="Прямоугольник 481"/>
          <p:cNvSpPr/>
          <p:nvPr/>
        </p:nvSpPr>
        <p:spPr>
          <a:xfrm>
            <a:off x="5643828" y="1890634"/>
            <a:ext cx="1789541" cy="25857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5948" tIns="52973" rIns="105948" bIns="52973" rtlCol="0" anchor="ctr"/>
          <a:lstStyle/>
          <a:p>
            <a:pPr marL="0" algn="ctr" defTabSz="914400" rtl="0" eaLnBrk="1" fontAlgn="ctr" latinLnBrk="0" hangingPunct="1"/>
            <a:r>
              <a:rPr lang="ru-RU" sz="1200" b="0" i="0" u="none" strike="noStrik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г. Лабинск</a:t>
            </a:r>
          </a:p>
        </p:txBody>
      </p:sp>
      <p:sp>
        <p:nvSpPr>
          <p:cNvPr id="558" name="Rectangle 93"/>
          <p:cNvSpPr>
            <a:spLocks noChangeArrowheads="1"/>
          </p:cNvSpPr>
          <p:nvPr/>
        </p:nvSpPr>
        <p:spPr bwMode="auto">
          <a:xfrm>
            <a:off x="9953214" y="4195042"/>
            <a:ext cx="2228852" cy="1850368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560879">
              <a:defRPr/>
            </a:pPr>
            <a:endParaRPr lang="ru-RU" altLang="ru-RU" sz="1100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Text Box 97"/>
          <p:cNvSpPr txBox="1">
            <a:spLocks noChangeArrowheads="1"/>
          </p:cNvSpPr>
          <p:nvPr/>
        </p:nvSpPr>
        <p:spPr bwMode="auto">
          <a:xfrm>
            <a:off x="10109626" y="4153940"/>
            <a:ext cx="1888067" cy="32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0647" tIns="85325" rIns="170647" bIns="8532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</a:t>
            </a:r>
          </a:p>
        </p:txBody>
      </p:sp>
      <p:sp>
        <p:nvSpPr>
          <p:cNvPr id="560" name="Text Box 97"/>
          <p:cNvSpPr txBox="1">
            <a:spLocks noChangeArrowheads="1"/>
          </p:cNvSpPr>
          <p:nvPr/>
        </p:nvSpPr>
        <p:spPr bwMode="auto">
          <a:xfrm>
            <a:off x="10243871" y="4786265"/>
            <a:ext cx="78443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гидропост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AutoShape 9"/>
          <p:cNvSpPr>
            <a:spLocks noChangeArrowheads="1"/>
          </p:cNvSpPr>
          <p:nvPr/>
        </p:nvSpPr>
        <p:spPr bwMode="auto">
          <a:xfrm>
            <a:off x="10003135" y="4836257"/>
            <a:ext cx="169407" cy="126609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/>
          <a:p>
            <a:endParaRPr 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Прямоугольник 561"/>
          <p:cNvSpPr/>
          <p:nvPr/>
        </p:nvSpPr>
        <p:spPr bwMode="auto">
          <a:xfrm>
            <a:off x="10013685" y="506830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Прямоугольник 562"/>
          <p:cNvSpPr/>
          <p:nvPr/>
        </p:nvSpPr>
        <p:spPr bwMode="auto">
          <a:xfrm>
            <a:off x="10013685" y="5287209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Text Box 97"/>
          <p:cNvSpPr txBox="1">
            <a:spLocks noChangeArrowheads="1"/>
          </p:cNvSpPr>
          <p:nvPr/>
        </p:nvSpPr>
        <p:spPr bwMode="auto">
          <a:xfrm>
            <a:off x="10243871" y="5030151"/>
            <a:ext cx="887029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подтоплено</a:t>
            </a:r>
          </a:p>
        </p:txBody>
      </p:sp>
      <p:sp>
        <p:nvSpPr>
          <p:cNvPr id="565" name="Text Box 97"/>
          <p:cNvSpPr txBox="1">
            <a:spLocks noChangeArrowheads="1"/>
          </p:cNvSpPr>
          <p:nvPr/>
        </p:nvSpPr>
        <p:spPr bwMode="auto">
          <a:xfrm>
            <a:off x="10243871" y="5240587"/>
            <a:ext cx="192096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прогнозируется подтопление</a:t>
            </a:r>
          </a:p>
        </p:txBody>
      </p:sp>
      <p:sp>
        <p:nvSpPr>
          <p:cNvPr id="566" name="Text Box 97"/>
          <p:cNvSpPr txBox="1">
            <a:spLocks noChangeArrowheads="1"/>
          </p:cNvSpPr>
          <p:nvPr/>
        </p:nvSpPr>
        <p:spPr bwMode="auto">
          <a:xfrm>
            <a:off x="10121848" y="5402788"/>
            <a:ext cx="1553737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зона подтопления</a:t>
            </a:r>
          </a:p>
        </p:txBody>
      </p:sp>
      <p:sp>
        <p:nvSpPr>
          <p:cNvPr id="567" name="Полилиния 566"/>
          <p:cNvSpPr/>
          <p:nvPr/>
        </p:nvSpPr>
        <p:spPr>
          <a:xfrm>
            <a:off x="10038143" y="5511832"/>
            <a:ext cx="148568" cy="108099"/>
          </a:xfrm>
          <a:custGeom>
            <a:avLst/>
            <a:gdLst>
              <a:gd name="connsiteX0" fmla="*/ 0 w 325925"/>
              <a:gd name="connsiteY0" fmla="*/ 73060 h 244640"/>
              <a:gd name="connsiteX1" fmla="*/ 0 w 325925"/>
              <a:gd name="connsiteY1" fmla="*/ 73060 h 244640"/>
              <a:gd name="connsiteX2" fmla="*/ 262551 w 325925"/>
              <a:gd name="connsiteY2" fmla="*/ 236022 h 244640"/>
              <a:gd name="connsiteX3" fmla="*/ 325925 w 325925"/>
              <a:gd name="connsiteY3" fmla="*/ 199808 h 244640"/>
              <a:gd name="connsiteX4" fmla="*/ 298764 w 325925"/>
              <a:gd name="connsiteY4" fmla="*/ 54953 h 244640"/>
              <a:gd name="connsiteX5" fmla="*/ 280657 w 325925"/>
              <a:gd name="connsiteY5" fmla="*/ 27792 h 244640"/>
              <a:gd name="connsiteX6" fmla="*/ 226337 w 325925"/>
              <a:gd name="connsiteY6" fmla="*/ 632 h 244640"/>
              <a:gd name="connsiteX7" fmla="*/ 81481 w 325925"/>
              <a:gd name="connsiteY7" fmla="*/ 27792 h 244640"/>
              <a:gd name="connsiteX8" fmla="*/ 45267 w 325925"/>
              <a:gd name="connsiteY8" fmla="*/ 73060 h 244640"/>
              <a:gd name="connsiteX9" fmla="*/ 0 w 325925"/>
              <a:gd name="connsiteY9" fmla="*/ 73060 h 24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925" h="244640">
                <a:moveTo>
                  <a:pt x="0" y="73060"/>
                </a:moveTo>
                <a:lnTo>
                  <a:pt x="0" y="73060"/>
                </a:lnTo>
                <a:cubicBezTo>
                  <a:pt x="87517" y="127381"/>
                  <a:pt x="169897" y="191019"/>
                  <a:pt x="262551" y="236022"/>
                </a:cubicBezTo>
                <a:cubicBezTo>
                  <a:pt x="314355" y="261184"/>
                  <a:pt x="317268" y="225779"/>
                  <a:pt x="325925" y="199808"/>
                </a:cubicBezTo>
                <a:cubicBezTo>
                  <a:pt x="322739" y="167949"/>
                  <a:pt x="321574" y="89169"/>
                  <a:pt x="298764" y="54953"/>
                </a:cubicBezTo>
                <a:cubicBezTo>
                  <a:pt x="292728" y="45899"/>
                  <a:pt x="288351" y="35486"/>
                  <a:pt x="280657" y="27792"/>
                </a:cubicBezTo>
                <a:cubicBezTo>
                  <a:pt x="263107" y="10241"/>
                  <a:pt x="248428" y="7995"/>
                  <a:pt x="226337" y="632"/>
                </a:cubicBezTo>
                <a:cubicBezTo>
                  <a:pt x="205508" y="2234"/>
                  <a:pt x="111594" y="-9850"/>
                  <a:pt x="81481" y="27792"/>
                </a:cubicBezTo>
                <a:cubicBezTo>
                  <a:pt x="46674" y="71301"/>
                  <a:pt x="105810" y="42789"/>
                  <a:pt x="45267" y="73060"/>
                </a:cubicBezTo>
                <a:cubicBezTo>
                  <a:pt x="36731" y="77328"/>
                  <a:pt x="7544" y="73060"/>
                  <a:pt x="0" y="73060"/>
                </a:cubicBezTo>
                <a:close/>
              </a:path>
            </a:pathLst>
          </a:cu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TextBox 5"/>
          <p:cNvSpPr txBox="1">
            <a:spLocks noChangeArrowheads="1"/>
          </p:cNvSpPr>
          <p:nvPr/>
        </p:nvSpPr>
        <p:spPr bwMode="auto">
          <a:xfrm>
            <a:off x="10944336" y="4556724"/>
            <a:ext cx="1154718" cy="2386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1980" rIns="0" bIns="4198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населенный пункт</a:t>
            </a:r>
          </a:p>
        </p:txBody>
      </p:sp>
      <p:sp>
        <p:nvSpPr>
          <p:cNvPr id="569" name="Прямоугольная выноска 568"/>
          <p:cNvSpPr>
            <a:spLocks noChangeArrowheads="1"/>
          </p:cNvSpPr>
          <p:nvPr/>
        </p:nvSpPr>
        <p:spPr bwMode="auto">
          <a:xfrm>
            <a:off x="10003135" y="4594485"/>
            <a:ext cx="887029" cy="157497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х. Привольный</a:t>
            </a:r>
            <a:endParaRPr lang="ru-RU" altLang="ru-RU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0" name="Прямая соединительная линия 569"/>
          <p:cNvCxnSpPr/>
          <p:nvPr/>
        </p:nvCxnSpPr>
        <p:spPr>
          <a:xfrm>
            <a:off x="10035342" y="5749131"/>
            <a:ext cx="14856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1" name="Text Box 97"/>
          <p:cNvSpPr txBox="1">
            <a:spLocks noChangeArrowheads="1"/>
          </p:cNvSpPr>
          <p:nvPr/>
        </p:nvSpPr>
        <p:spPr bwMode="auto">
          <a:xfrm>
            <a:off x="10125167" y="5568996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подтопленные автодороги</a:t>
            </a:r>
          </a:p>
        </p:txBody>
      </p:sp>
      <p:cxnSp>
        <p:nvCxnSpPr>
          <p:cNvPr id="572" name="Прямая соединительная линия 571"/>
          <p:cNvCxnSpPr/>
          <p:nvPr/>
        </p:nvCxnSpPr>
        <p:spPr>
          <a:xfrm>
            <a:off x="10038007" y="5930853"/>
            <a:ext cx="1485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Text Box 97"/>
          <p:cNvSpPr txBox="1">
            <a:spLocks noChangeArrowheads="1"/>
          </p:cNvSpPr>
          <p:nvPr/>
        </p:nvSpPr>
        <p:spPr bwMode="auto">
          <a:xfrm>
            <a:off x="10127832" y="5750718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подтопленные ж/д пути</a:t>
            </a:r>
          </a:p>
        </p:txBody>
      </p:sp>
      <p:graphicFrame>
        <p:nvGraphicFramePr>
          <p:cNvPr id="446" name="Таблица 4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691757"/>
              </p:ext>
            </p:extLst>
          </p:nvPr>
        </p:nvGraphicFramePr>
        <p:xfrm>
          <a:off x="10471543" y="1957592"/>
          <a:ext cx="1717074" cy="1981200"/>
        </p:xfrm>
        <a:graphic>
          <a:graphicData uri="http://schemas.openxmlformats.org/drawingml/2006/table">
            <a:tbl>
              <a:tblPr/>
              <a:tblGrid>
                <a:gridCol w="1717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44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гидропост </a:t>
                      </a:r>
                      <a:endParaRPr lang="ru-RU" sz="10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АГК-0120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3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НЯ 400,596 м/запас</a:t>
                      </a:r>
                      <a:r>
                        <a:rPr lang="ru-RU" sz="10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1,048м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ОЯ 400,896 м/запас 1,348 м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912">
                <a:tc>
                  <a:txBody>
                    <a:bodyPr/>
                    <a:lstStyle/>
                    <a:p>
                      <a:pPr marL="0" marR="0" lvl="0" indent="0" algn="l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17.06.2023 399,887 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18.06.2023 399,617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(-0,270)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19.06.2023 399,832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(+0,215)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20.06.2023 403,459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(+3,627)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21.06.2023 399,548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(-3,911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22.06.2023 399,543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(-0,005)</a:t>
                      </a: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243"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Прогноз на </a:t>
                      </a: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23.06.2023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399,545 (+0,002) </a:t>
                      </a:r>
                      <a:r>
                        <a:rPr kumimoji="0" lang="ru-RU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20" name="Прямоугольник 419"/>
          <p:cNvSpPr/>
          <p:nvPr/>
        </p:nvSpPr>
        <p:spPr bwMode="auto">
          <a:xfrm>
            <a:off x="5074688" y="5538564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Прямоугольник 437"/>
          <p:cNvSpPr/>
          <p:nvPr/>
        </p:nvSpPr>
        <p:spPr bwMode="auto">
          <a:xfrm>
            <a:off x="4879494" y="547297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" y="967692"/>
            <a:ext cx="2876785" cy="1589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5" name="Прямоугольная выноска 444"/>
          <p:cNvSpPr/>
          <p:nvPr/>
        </p:nvSpPr>
        <p:spPr>
          <a:xfrm>
            <a:off x="4291954" y="3513404"/>
            <a:ext cx="1888245" cy="608597"/>
          </a:xfrm>
          <a:prstGeom prst="wedgeRectCallout">
            <a:avLst>
              <a:gd name="adj1" fmla="val 16031"/>
              <a:gd name="adj2" fmla="val 119496"/>
            </a:avLst>
          </a:prstGeom>
          <a:solidFill>
            <a:srgbClr val="FFFF00"/>
          </a:solidFill>
          <a:ln w="12700">
            <a:solidFill>
              <a:srgbClr val="FF3300"/>
            </a:solidFill>
            <a:miter lim="800000"/>
            <a:headEnd/>
            <a:tailEnd/>
          </a:ln>
        </p:spPr>
        <p:txBody>
          <a:bodyPr lIns="85293" tIns="42650" rIns="85293" bIns="42650"/>
          <a:lstStyle/>
          <a:p>
            <a:pPr algn="ctr"/>
            <a:r>
              <a:rPr lang="ru-RU" sz="1000" dirty="0" smtClean="0">
                <a:latin typeface="Times New Roman"/>
                <a:ea typeface="Times New Roman"/>
              </a:rPr>
              <a:t>Подтопленными остаются </a:t>
            </a:r>
          </a:p>
          <a:p>
            <a:pPr algn="ctr"/>
            <a:r>
              <a:rPr lang="ru-RU" sz="1000" dirty="0" smtClean="0">
                <a:latin typeface="Times New Roman"/>
                <a:ea typeface="Times New Roman"/>
              </a:rPr>
              <a:t>8 придомовых территорий, в домовладениях воды нет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8" name="Прямоугольник 447"/>
          <p:cNvSpPr/>
          <p:nvPr/>
        </p:nvSpPr>
        <p:spPr bwMode="auto">
          <a:xfrm>
            <a:off x="5468321" y="5220294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Прямоугольник 448"/>
          <p:cNvSpPr/>
          <p:nvPr/>
        </p:nvSpPr>
        <p:spPr bwMode="auto">
          <a:xfrm>
            <a:off x="5729391" y="513692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Прямоугольник 449"/>
          <p:cNvSpPr/>
          <p:nvPr/>
        </p:nvSpPr>
        <p:spPr bwMode="auto">
          <a:xfrm>
            <a:off x="5464016" y="499316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Прямоугольник 450"/>
          <p:cNvSpPr/>
          <p:nvPr/>
        </p:nvSpPr>
        <p:spPr bwMode="auto">
          <a:xfrm>
            <a:off x="5729391" y="491299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Прямоугольник 451"/>
          <p:cNvSpPr/>
          <p:nvPr/>
        </p:nvSpPr>
        <p:spPr bwMode="auto">
          <a:xfrm>
            <a:off x="5325699" y="4793471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Прямоугольник 452"/>
          <p:cNvSpPr/>
          <p:nvPr/>
        </p:nvSpPr>
        <p:spPr bwMode="auto">
          <a:xfrm>
            <a:off x="5464016" y="4576486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Rectangle 152"/>
          <p:cNvSpPr>
            <a:spLocks noChangeArrowheads="1"/>
          </p:cNvSpPr>
          <p:nvPr/>
        </p:nvSpPr>
        <p:spPr bwMode="auto">
          <a:xfrm>
            <a:off x="10394244" y="626030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18:30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22.06.2023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А.Ю.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</p:spTree>
    <p:extLst>
      <p:ext uri="{BB962C8B-B14F-4D97-AF65-F5344CB8AC3E}">
        <p14:creationId xmlns:p14="http://schemas.microsoft.com/office/powerpoint/2010/main" val="4001814512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10713" b="3670"/>
          <a:stretch/>
        </p:blipFill>
        <p:spPr>
          <a:xfrm>
            <a:off x="12768" y="525101"/>
            <a:ext cx="12169298" cy="6328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" y="2803277"/>
            <a:ext cx="2887422" cy="1590403"/>
          </a:xfrm>
          <a:prstGeom prst="rect">
            <a:avLst/>
          </a:prstGeom>
        </p:spPr>
      </p:pic>
      <p:sp>
        <p:nvSpPr>
          <p:cNvPr id="426" name="Rectangle 93"/>
          <p:cNvSpPr>
            <a:spLocks noChangeArrowheads="1"/>
          </p:cNvSpPr>
          <p:nvPr/>
        </p:nvSpPr>
        <p:spPr bwMode="auto">
          <a:xfrm>
            <a:off x="9953214" y="4195042"/>
            <a:ext cx="2228852" cy="1850368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560879">
              <a:defRPr/>
            </a:pPr>
            <a:endParaRPr lang="ru-RU" altLang="ru-RU" sz="1100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8" name="Таблица 427">
            <a:extLst>
              <a:ext uri="{FF2B5EF4-FFF2-40B4-BE49-F238E27FC236}">
                <a16:creationId xmlns:a16="http://schemas.microsoft.com/office/drawing/2014/main" id="{7BD17560-24AB-4085-9401-2FD6087B3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534630"/>
              </p:ext>
            </p:extLst>
          </p:nvPr>
        </p:nvGraphicFramePr>
        <p:xfrm>
          <a:off x="2925454" y="740503"/>
          <a:ext cx="9277318" cy="9452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6399">
                  <a:extLst>
                    <a:ext uri="{9D8B030D-6E8A-4147-A177-3AD203B41FA5}">
                      <a16:colId xmlns:a16="http://schemas.microsoft.com/office/drawing/2014/main" val="935839010"/>
                    </a:ext>
                  </a:extLst>
                </a:gridCol>
                <a:gridCol w="491825">
                  <a:extLst>
                    <a:ext uri="{9D8B030D-6E8A-4147-A177-3AD203B41FA5}">
                      <a16:colId xmlns:a16="http://schemas.microsoft.com/office/drawing/2014/main" val="3624060115"/>
                    </a:ext>
                  </a:extLst>
                </a:gridCol>
                <a:gridCol w="648478">
                  <a:extLst>
                    <a:ext uri="{9D8B030D-6E8A-4147-A177-3AD203B41FA5}">
                      <a16:colId xmlns:a16="http://schemas.microsoft.com/office/drawing/2014/main" val="3138841617"/>
                    </a:ext>
                  </a:extLst>
                </a:gridCol>
                <a:gridCol w="491921">
                  <a:extLst>
                    <a:ext uri="{9D8B030D-6E8A-4147-A177-3AD203B41FA5}">
                      <a16:colId xmlns:a16="http://schemas.microsoft.com/office/drawing/2014/main" val="3973663687"/>
                    </a:ext>
                  </a:extLst>
                </a:gridCol>
                <a:gridCol w="839264">
                  <a:extLst>
                    <a:ext uri="{9D8B030D-6E8A-4147-A177-3AD203B41FA5}">
                      <a16:colId xmlns:a16="http://schemas.microsoft.com/office/drawing/2014/main" val="1850261530"/>
                    </a:ext>
                  </a:extLst>
                </a:gridCol>
                <a:gridCol w="871721">
                  <a:extLst>
                    <a:ext uri="{9D8B030D-6E8A-4147-A177-3AD203B41FA5}">
                      <a16:colId xmlns:a16="http://schemas.microsoft.com/office/drawing/2014/main" val="1388489141"/>
                    </a:ext>
                  </a:extLst>
                </a:gridCol>
                <a:gridCol w="1398199">
                  <a:extLst>
                    <a:ext uri="{9D8B030D-6E8A-4147-A177-3AD203B41FA5}">
                      <a16:colId xmlns:a16="http://schemas.microsoft.com/office/drawing/2014/main" val="902352844"/>
                    </a:ext>
                  </a:extLst>
                </a:gridCol>
                <a:gridCol w="998930">
                  <a:extLst>
                    <a:ext uri="{9D8B030D-6E8A-4147-A177-3AD203B41FA5}">
                      <a16:colId xmlns:a16="http://schemas.microsoft.com/office/drawing/2014/main" val="3929854928"/>
                    </a:ext>
                  </a:extLst>
                </a:gridCol>
                <a:gridCol w="779743">
                  <a:extLst>
                    <a:ext uri="{9D8B030D-6E8A-4147-A177-3AD203B41FA5}">
                      <a16:colId xmlns:a16="http://schemas.microsoft.com/office/drawing/2014/main" val="2744305664"/>
                    </a:ext>
                  </a:extLst>
                </a:gridCol>
                <a:gridCol w="810322">
                  <a:extLst>
                    <a:ext uri="{9D8B030D-6E8A-4147-A177-3AD203B41FA5}">
                      <a16:colId xmlns:a16="http://schemas.microsoft.com/office/drawing/2014/main" val="2387366401"/>
                    </a:ext>
                  </a:extLst>
                </a:gridCol>
                <a:gridCol w="820516">
                  <a:extLst>
                    <a:ext uri="{9D8B030D-6E8A-4147-A177-3AD203B41FA5}">
                      <a16:colId xmlns:a16="http://schemas.microsoft.com/office/drawing/2014/main" val="3548019371"/>
                    </a:ext>
                  </a:extLst>
                </a:gridCol>
              </a:tblGrid>
              <a:tr h="38146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 в зоне возможного подтопления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подтопления, 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Домов/приусадебных участков  в зоне подтопления, шт.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 в зоне ЧС,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Протяжённость затопленных дорог, 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мостов в зоне затопления,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ПОО в зоне 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СЗО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зоне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453028"/>
                  </a:ext>
                </a:extLst>
              </a:tr>
              <a:tr h="4095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домов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Население, чел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Детей, чел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417777"/>
                  </a:ext>
                </a:extLst>
              </a:tr>
              <a:tr h="154242">
                <a:tc>
                  <a:txBody>
                    <a:bodyPr/>
                    <a:lstStyle/>
                    <a:p>
                      <a:pPr lvl="0" algn="ctr" defTabSz="9144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altLang="ru-RU" sz="900" b="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Усть-Лабинск</a:t>
                      </a:r>
                      <a:endParaRPr lang="ru-RU" altLang="ru-RU" sz="900" b="0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11951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37589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8947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dirty="0" smtClean="0">
                          <a:latin typeface="Times New Roman"/>
                          <a:ea typeface="Times New Roman"/>
                        </a:rPr>
                        <a:t>37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,620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0/53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964512"/>
                  </a:ext>
                </a:extLst>
              </a:tr>
            </a:tbl>
          </a:graphicData>
        </a:graphic>
      </p:graphicFrame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4" name="Прямоугольник 483"/>
          <p:cNvSpPr/>
          <p:nvPr/>
        </p:nvSpPr>
        <p:spPr>
          <a:xfrm>
            <a:off x="6530" y="732343"/>
            <a:ext cx="2887422" cy="2328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метеопараметров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ПОСЛЕДСТВИЙ (МОДЕЛЬ) ПОДТОПЛЕНИЯ</a:t>
            </a:r>
            <a:endParaRPr lang="ru-RU" i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УСТЬ-ЛАБИНСКОГО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КРАСНОДАРСКОГО КРАЯ</a:t>
            </a:r>
          </a:p>
          <a:p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21.06.2023)</a:t>
            </a:r>
          </a:p>
        </p:txBody>
      </p:sp>
      <p:sp>
        <p:nvSpPr>
          <p:cNvPr id="447" name="Прямоугольник 446"/>
          <p:cNvSpPr/>
          <p:nvPr/>
        </p:nvSpPr>
        <p:spPr>
          <a:xfrm>
            <a:off x="6531" y="2562550"/>
            <a:ext cx="2890236" cy="2407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высот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531" y="965174"/>
            <a:ext cx="2890237" cy="1597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4" name="Прямоугольник 513"/>
          <p:cNvSpPr/>
          <p:nvPr/>
        </p:nvSpPr>
        <p:spPr>
          <a:xfrm>
            <a:off x="6531" y="2807252"/>
            <a:ext cx="2890237" cy="1586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7" name="Text Box 97"/>
          <p:cNvSpPr txBox="1">
            <a:spLocks noChangeArrowheads="1"/>
          </p:cNvSpPr>
          <p:nvPr/>
        </p:nvSpPr>
        <p:spPr bwMode="auto">
          <a:xfrm>
            <a:off x="10109626" y="4153940"/>
            <a:ext cx="1888067" cy="32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0647" tIns="85325" rIns="170647" bIns="8532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</a:t>
            </a:r>
          </a:p>
        </p:txBody>
      </p:sp>
      <p:sp>
        <p:nvSpPr>
          <p:cNvPr id="449" name="Text Box 97"/>
          <p:cNvSpPr txBox="1">
            <a:spLocks noChangeArrowheads="1"/>
          </p:cNvSpPr>
          <p:nvPr/>
        </p:nvSpPr>
        <p:spPr bwMode="auto">
          <a:xfrm>
            <a:off x="10243871" y="4786265"/>
            <a:ext cx="78443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гидропост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AutoShape 9"/>
          <p:cNvSpPr>
            <a:spLocks noChangeArrowheads="1"/>
          </p:cNvSpPr>
          <p:nvPr/>
        </p:nvSpPr>
        <p:spPr bwMode="auto">
          <a:xfrm>
            <a:off x="10003135" y="4836257"/>
            <a:ext cx="169407" cy="126609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/>
          <a:p>
            <a:endParaRPr 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Прямоугольник 450"/>
          <p:cNvSpPr/>
          <p:nvPr/>
        </p:nvSpPr>
        <p:spPr bwMode="auto">
          <a:xfrm>
            <a:off x="10013685" y="506830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Прямоугольник 451"/>
          <p:cNvSpPr/>
          <p:nvPr/>
        </p:nvSpPr>
        <p:spPr bwMode="auto">
          <a:xfrm>
            <a:off x="10013685" y="5287209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Text Box 97"/>
          <p:cNvSpPr txBox="1">
            <a:spLocks noChangeArrowheads="1"/>
          </p:cNvSpPr>
          <p:nvPr/>
        </p:nvSpPr>
        <p:spPr bwMode="auto">
          <a:xfrm>
            <a:off x="10243871" y="5030151"/>
            <a:ext cx="887029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подтоплено</a:t>
            </a:r>
          </a:p>
        </p:txBody>
      </p:sp>
      <p:sp>
        <p:nvSpPr>
          <p:cNvPr id="454" name="Text Box 97"/>
          <p:cNvSpPr txBox="1">
            <a:spLocks noChangeArrowheads="1"/>
          </p:cNvSpPr>
          <p:nvPr/>
        </p:nvSpPr>
        <p:spPr bwMode="auto">
          <a:xfrm>
            <a:off x="10243871" y="5240587"/>
            <a:ext cx="192096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прогнозируется подтопление</a:t>
            </a:r>
          </a:p>
        </p:txBody>
      </p:sp>
      <p:sp>
        <p:nvSpPr>
          <p:cNvPr id="455" name="Text Box 97"/>
          <p:cNvSpPr txBox="1">
            <a:spLocks noChangeArrowheads="1"/>
          </p:cNvSpPr>
          <p:nvPr/>
        </p:nvSpPr>
        <p:spPr bwMode="auto">
          <a:xfrm>
            <a:off x="10121848" y="5402788"/>
            <a:ext cx="1553737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зона подтопления</a:t>
            </a:r>
          </a:p>
        </p:txBody>
      </p:sp>
      <p:sp>
        <p:nvSpPr>
          <p:cNvPr id="456" name="Полилиния 455"/>
          <p:cNvSpPr/>
          <p:nvPr/>
        </p:nvSpPr>
        <p:spPr>
          <a:xfrm>
            <a:off x="10038143" y="5511832"/>
            <a:ext cx="148568" cy="108099"/>
          </a:xfrm>
          <a:custGeom>
            <a:avLst/>
            <a:gdLst>
              <a:gd name="connsiteX0" fmla="*/ 0 w 325925"/>
              <a:gd name="connsiteY0" fmla="*/ 73060 h 244640"/>
              <a:gd name="connsiteX1" fmla="*/ 0 w 325925"/>
              <a:gd name="connsiteY1" fmla="*/ 73060 h 244640"/>
              <a:gd name="connsiteX2" fmla="*/ 262551 w 325925"/>
              <a:gd name="connsiteY2" fmla="*/ 236022 h 244640"/>
              <a:gd name="connsiteX3" fmla="*/ 325925 w 325925"/>
              <a:gd name="connsiteY3" fmla="*/ 199808 h 244640"/>
              <a:gd name="connsiteX4" fmla="*/ 298764 w 325925"/>
              <a:gd name="connsiteY4" fmla="*/ 54953 h 244640"/>
              <a:gd name="connsiteX5" fmla="*/ 280657 w 325925"/>
              <a:gd name="connsiteY5" fmla="*/ 27792 h 244640"/>
              <a:gd name="connsiteX6" fmla="*/ 226337 w 325925"/>
              <a:gd name="connsiteY6" fmla="*/ 632 h 244640"/>
              <a:gd name="connsiteX7" fmla="*/ 81481 w 325925"/>
              <a:gd name="connsiteY7" fmla="*/ 27792 h 244640"/>
              <a:gd name="connsiteX8" fmla="*/ 45267 w 325925"/>
              <a:gd name="connsiteY8" fmla="*/ 73060 h 244640"/>
              <a:gd name="connsiteX9" fmla="*/ 0 w 325925"/>
              <a:gd name="connsiteY9" fmla="*/ 73060 h 24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925" h="244640">
                <a:moveTo>
                  <a:pt x="0" y="73060"/>
                </a:moveTo>
                <a:lnTo>
                  <a:pt x="0" y="73060"/>
                </a:lnTo>
                <a:cubicBezTo>
                  <a:pt x="87517" y="127381"/>
                  <a:pt x="169897" y="191019"/>
                  <a:pt x="262551" y="236022"/>
                </a:cubicBezTo>
                <a:cubicBezTo>
                  <a:pt x="314355" y="261184"/>
                  <a:pt x="317268" y="225779"/>
                  <a:pt x="325925" y="199808"/>
                </a:cubicBezTo>
                <a:cubicBezTo>
                  <a:pt x="322739" y="167949"/>
                  <a:pt x="321574" y="89169"/>
                  <a:pt x="298764" y="54953"/>
                </a:cubicBezTo>
                <a:cubicBezTo>
                  <a:pt x="292728" y="45899"/>
                  <a:pt x="288351" y="35486"/>
                  <a:pt x="280657" y="27792"/>
                </a:cubicBezTo>
                <a:cubicBezTo>
                  <a:pt x="263107" y="10241"/>
                  <a:pt x="248428" y="7995"/>
                  <a:pt x="226337" y="632"/>
                </a:cubicBezTo>
                <a:cubicBezTo>
                  <a:pt x="205508" y="2234"/>
                  <a:pt x="111594" y="-9850"/>
                  <a:pt x="81481" y="27792"/>
                </a:cubicBezTo>
                <a:cubicBezTo>
                  <a:pt x="46674" y="71301"/>
                  <a:pt x="105810" y="42789"/>
                  <a:pt x="45267" y="73060"/>
                </a:cubicBezTo>
                <a:cubicBezTo>
                  <a:pt x="36731" y="77328"/>
                  <a:pt x="7544" y="73060"/>
                  <a:pt x="0" y="73060"/>
                </a:cubicBezTo>
                <a:close/>
              </a:path>
            </a:pathLst>
          </a:cu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TextBox 5"/>
          <p:cNvSpPr txBox="1">
            <a:spLocks noChangeArrowheads="1"/>
          </p:cNvSpPr>
          <p:nvPr/>
        </p:nvSpPr>
        <p:spPr bwMode="auto">
          <a:xfrm>
            <a:off x="10944336" y="4531557"/>
            <a:ext cx="1154718" cy="2386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1980" rIns="0" bIns="4198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населенный пункт</a:t>
            </a:r>
          </a:p>
        </p:txBody>
      </p:sp>
      <p:sp>
        <p:nvSpPr>
          <p:cNvPr id="458" name="Прямоугольная выноска 457"/>
          <p:cNvSpPr>
            <a:spLocks noChangeArrowheads="1"/>
          </p:cNvSpPr>
          <p:nvPr/>
        </p:nvSpPr>
        <p:spPr bwMode="auto">
          <a:xfrm>
            <a:off x="10027366" y="4560929"/>
            <a:ext cx="840577" cy="203664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Курджиново</a:t>
            </a:r>
            <a:endParaRPr lang="ru-RU" alt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9" name="Прямая соединительная линия 458"/>
          <p:cNvCxnSpPr/>
          <p:nvPr/>
        </p:nvCxnSpPr>
        <p:spPr>
          <a:xfrm>
            <a:off x="10035342" y="5749131"/>
            <a:ext cx="14856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Text Box 97"/>
          <p:cNvSpPr txBox="1">
            <a:spLocks noChangeArrowheads="1"/>
          </p:cNvSpPr>
          <p:nvPr/>
        </p:nvSpPr>
        <p:spPr bwMode="auto">
          <a:xfrm>
            <a:off x="10125167" y="5568996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подтопленные автодороги</a:t>
            </a:r>
          </a:p>
        </p:txBody>
      </p:sp>
      <p:cxnSp>
        <p:nvCxnSpPr>
          <p:cNvPr id="461" name="Прямая соединительная линия 460"/>
          <p:cNvCxnSpPr/>
          <p:nvPr/>
        </p:nvCxnSpPr>
        <p:spPr>
          <a:xfrm>
            <a:off x="10038007" y="5930853"/>
            <a:ext cx="1485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Text Box 97"/>
          <p:cNvSpPr txBox="1">
            <a:spLocks noChangeArrowheads="1"/>
          </p:cNvSpPr>
          <p:nvPr/>
        </p:nvSpPr>
        <p:spPr bwMode="auto">
          <a:xfrm>
            <a:off x="10127832" y="5750718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подтопленные ж/д пути</a:t>
            </a:r>
          </a:p>
        </p:txBody>
      </p:sp>
      <p:sp>
        <p:nvSpPr>
          <p:cNvPr id="437" name="Rectangle 8"/>
          <p:cNvSpPr>
            <a:spLocks noChangeArrowheads="1"/>
          </p:cNvSpPr>
          <p:nvPr/>
        </p:nvSpPr>
        <p:spPr bwMode="auto">
          <a:xfrm>
            <a:off x="759463" y="3422856"/>
            <a:ext cx="1534762" cy="18030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 lIns="41399" tIns="20702" rIns="41399" bIns="20702">
            <a:spAutoFit/>
          </a:bodyPr>
          <a:lstStyle>
            <a:defPPr>
              <a:defRPr lang="ru-RU"/>
            </a:defPPr>
            <a:lvl1pPr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341313" indent="1158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684213" indent="2301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027113" indent="3444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370013" indent="4587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lvl="0"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Усть-Лабинск</a:t>
            </a:r>
            <a:endParaRPr lang="ru-RU" altLang="ru-RU" sz="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0" name="Прямая со стрелкой 439"/>
          <p:cNvCxnSpPr>
            <a:cxnSpLocks/>
          </p:cNvCxnSpPr>
          <p:nvPr/>
        </p:nvCxnSpPr>
        <p:spPr>
          <a:xfrm flipH="1">
            <a:off x="5937547" y="4980609"/>
            <a:ext cx="1031488" cy="19265"/>
          </a:xfrm>
          <a:prstGeom prst="straightConnector1">
            <a:avLst/>
          </a:prstGeom>
          <a:ln w="22225">
            <a:solidFill>
              <a:srgbClr val="181DF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1" name="TextBox 454"/>
          <p:cNvSpPr txBox="1"/>
          <p:nvPr/>
        </p:nvSpPr>
        <p:spPr>
          <a:xfrm>
            <a:off x="5666434" y="4667555"/>
            <a:ext cx="1573714" cy="31885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102405" tIns="51203" rIns="102405" bIns="51203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8790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rgbClr val="181D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400" b="1" dirty="0">
                <a:solidFill>
                  <a:srgbClr val="181D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rgbClr val="181D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Кубань</a:t>
            </a:r>
            <a:endParaRPr lang="ru-RU" sz="1400" b="1" dirty="0">
              <a:solidFill>
                <a:srgbClr val="181D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9" name="AutoShape 9"/>
          <p:cNvSpPr>
            <a:spLocks noChangeArrowheads="1"/>
          </p:cNvSpPr>
          <p:nvPr/>
        </p:nvSpPr>
        <p:spPr bwMode="auto">
          <a:xfrm>
            <a:off x="9918392" y="3645649"/>
            <a:ext cx="169485" cy="126663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>
            <a:defPPr>
              <a:defRPr lang="ru-RU"/>
            </a:defPPr>
            <a:lvl1pPr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42922" indent="150388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87903" indent="298715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32885" indent="447042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77866" indent="595369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966542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3559851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4153159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4746468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482" name="Прямоугольник 481"/>
          <p:cNvSpPr/>
          <p:nvPr/>
        </p:nvSpPr>
        <p:spPr>
          <a:xfrm>
            <a:off x="4994644" y="1870609"/>
            <a:ext cx="2372009" cy="25857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5948" tIns="52973" rIns="105948" bIns="52973" rtlCol="0" anchor="ctr"/>
          <a:lstStyle/>
          <a:p>
            <a:pPr lvl="0" algn="ctr">
              <a:defRPr/>
            </a:pP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Усть-Лабинск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" y="3026364"/>
            <a:ext cx="165176" cy="1365234"/>
          </a:xfrm>
          <a:prstGeom prst="rect">
            <a:avLst/>
          </a:prstGeom>
        </p:spPr>
      </p:pic>
      <p:sp>
        <p:nvSpPr>
          <p:cNvPr id="483" name="Прямоугольная выноска 482"/>
          <p:cNvSpPr/>
          <p:nvPr/>
        </p:nvSpPr>
        <p:spPr>
          <a:xfrm>
            <a:off x="5311316" y="3221839"/>
            <a:ext cx="1888245" cy="608597"/>
          </a:xfrm>
          <a:prstGeom prst="wedgeRectCallout">
            <a:avLst>
              <a:gd name="adj1" fmla="val 73509"/>
              <a:gd name="adj2" fmla="val -18114"/>
            </a:avLst>
          </a:prstGeom>
          <a:solidFill>
            <a:srgbClr val="FFFF00"/>
          </a:solidFill>
          <a:ln w="12700">
            <a:solidFill>
              <a:srgbClr val="FF3300"/>
            </a:solidFill>
            <a:miter lim="800000"/>
            <a:headEnd/>
            <a:tailEnd/>
          </a:ln>
        </p:spPr>
        <p:txBody>
          <a:bodyPr lIns="85293" tIns="42650" rIns="85293" bIns="42650"/>
          <a:lstStyle/>
          <a:p>
            <a:pPr algn="ctr"/>
            <a:r>
              <a:rPr lang="ru-RU" sz="1000" dirty="0" smtClean="0">
                <a:latin typeface="Times New Roman"/>
                <a:ea typeface="Times New Roman"/>
              </a:rPr>
              <a:t>Подтопленными остаются </a:t>
            </a:r>
          </a:p>
          <a:p>
            <a:pPr algn="ctr"/>
            <a:r>
              <a:rPr lang="ru-RU" sz="1000" dirty="0" smtClean="0">
                <a:latin typeface="Times New Roman"/>
                <a:ea typeface="Times New Roman"/>
              </a:rPr>
              <a:t>53 придомовые территории, в домовладениях воды нет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2" name="Rectangle 152"/>
          <p:cNvSpPr>
            <a:spLocks noChangeArrowheads="1"/>
          </p:cNvSpPr>
          <p:nvPr/>
        </p:nvSpPr>
        <p:spPr bwMode="auto">
          <a:xfrm>
            <a:off x="10419882" y="626030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18:30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22.06.2023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А.Ю.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aphicFrame>
        <p:nvGraphicFramePr>
          <p:cNvPr id="443" name="Таблица 4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048153"/>
              </p:ext>
            </p:extLst>
          </p:nvPr>
        </p:nvGraphicFramePr>
        <p:xfrm>
          <a:off x="10471543" y="2008394"/>
          <a:ext cx="1717074" cy="2133600"/>
        </p:xfrm>
        <a:graphic>
          <a:graphicData uri="http://schemas.openxmlformats.org/drawingml/2006/table">
            <a:tbl>
              <a:tblPr/>
              <a:tblGrid>
                <a:gridCol w="1717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53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гидропост </a:t>
                      </a:r>
                      <a:endParaRPr lang="ru-RU" sz="10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АГК- 0085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sz="10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Усть-Лабинск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3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</a:t>
                      </a:r>
                      <a:endParaRPr lang="ru-RU" sz="10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НЯ 36,920 м/запас</a:t>
                      </a:r>
                      <a:r>
                        <a:rPr lang="ru-RU" sz="10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0 м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ОЯ 37,620 м/запас 0,362 м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912">
                <a:tc>
                  <a:txBody>
                    <a:bodyPr/>
                    <a:lstStyle/>
                    <a:p>
                      <a:pPr marL="0" marR="0" lvl="0" indent="0" algn="l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17.06.2023 36,880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18.06.2023 37,174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(+0,294)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19.06.2023 37,216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(+0,042)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20.06.2023 37,261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(+0,045)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21.06.2023 37,258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(-0,003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ctr" defTabSz="3007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22.06.2023 37,107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(-0,151)</a:t>
                      </a: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243"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Прогноз на </a:t>
                      </a: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23.06.2023</a:t>
                      </a: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37,105 (-0,002) </a:t>
                      </a: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81DF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DF8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72" name="Прямоугольник 471"/>
          <p:cNvSpPr/>
          <p:nvPr/>
        </p:nvSpPr>
        <p:spPr bwMode="auto">
          <a:xfrm>
            <a:off x="7488972" y="426735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Прямоугольник 472"/>
          <p:cNvSpPr/>
          <p:nvPr/>
        </p:nvSpPr>
        <p:spPr bwMode="auto">
          <a:xfrm>
            <a:off x="7694243" y="432617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Прямоугольник 473"/>
          <p:cNvSpPr/>
          <p:nvPr/>
        </p:nvSpPr>
        <p:spPr bwMode="auto">
          <a:xfrm>
            <a:off x="7678883" y="412702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Прямоугольник 474"/>
          <p:cNvSpPr/>
          <p:nvPr/>
        </p:nvSpPr>
        <p:spPr bwMode="auto">
          <a:xfrm>
            <a:off x="7890363" y="4117308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Прямоугольник 475"/>
          <p:cNvSpPr/>
          <p:nvPr/>
        </p:nvSpPr>
        <p:spPr bwMode="auto">
          <a:xfrm>
            <a:off x="7890363" y="4316456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Прямоугольник 476"/>
          <p:cNvSpPr/>
          <p:nvPr/>
        </p:nvSpPr>
        <p:spPr bwMode="auto">
          <a:xfrm>
            <a:off x="8083810" y="405849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8" name="Прямоугольник 477"/>
          <p:cNvSpPr/>
          <p:nvPr/>
        </p:nvSpPr>
        <p:spPr bwMode="auto">
          <a:xfrm>
            <a:off x="8289081" y="4117308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Прямоугольник 480"/>
          <p:cNvSpPr/>
          <p:nvPr/>
        </p:nvSpPr>
        <p:spPr bwMode="auto">
          <a:xfrm>
            <a:off x="8273721" y="391815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Прямоугольник 485"/>
          <p:cNvSpPr/>
          <p:nvPr/>
        </p:nvSpPr>
        <p:spPr bwMode="auto">
          <a:xfrm>
            <a:off x="8485201" y="390844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Прямоугольник 487"/>
          <p:cNvSpPr/>
          <p:nvPr/>
        </p:nvSpPr>
        <p:spPr bwMode="auto">
          <a:xfrm>
            <a:off x="8485201" y="4107591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Прямоугольник 488"/>
          <p:cNvSpPr/>
          <p:nvPr/>
        </p:nvSpPr>
        <p:spPr bwMode="auto">
          <a:xfrm>
            <a:off x="7675438" y="381497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Прямоугольник 489"/>
          <p:cNvSpPr/>
          <p:nvPr/>
        </p:nvSpPr>
        <p:spPr bwMode="auto">
          <a:xfrm>
            <a:off x="7880709" y="387379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Прямоугольник 490"/>
          <p:cNvSpPr/>
          <p:nvPr/>
        </p:nvSpPr>
        <p:spPr bwMode="auto">
          <a:xfrm>
            <a:off x="7865349" y="3674637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Прямоугольник 491"/>
          <p:cNvSpPr/>
          <p:nvPr/>
        </p:nvSpPr>
        <p:spPr bwMode="auto">
          <a:xfrm>
            <a:off x="8076829" y="366492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Прямоугольник 492"/>
          <p:cNvSpPr/>
          <p:nvPr/>
        </p:nvSpPr>
        <p:spPr bwMode="auto">
          <a:xfrm>
            <a:off x="8076829" y="386407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Прямоугольник 493"/>
          <p:cNvSpPr/>
          <p:nvPr/>
        </p:nvSpPr>
        <p:spPr bwMode="auto">
          <a:xfrm>
            <a:off x="8270276" y="3606107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Прямоугольник 494"/>
          <p:cNvSpPr/>
          <p:nvPr/>
        </p:nvSpPr>
        <p:spPr bwMode="auto">
          <a:xfrm>
            <a:off x="8475547" y="366492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6" name="Прямоугольник 495"/>
          <p:cNvSpPr/>
          <p:nvPr/>
        </p:nvSpPr>
        <p:spPr bwMode="auto">
          <a:xfrm>
            <a:off x="8460187" y="346577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Прямоугольник 496"/>
          <p:cNvSpPr/>
          <p:nvPr/>
        </p:nvSpPr>
        <p:spPr bwMode="auto">
          <a:xfrm>
            <a:off x="8671667" y="345606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Прямоугольник 497"/>
          <p:cNvSpPr/>
          <p:nvPr/>
        </p:nvSpPr>
        <p:spPr bwMode="auto">
          <a:xfrm>
            <a:off x="8671667" y="3655208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Прямоугольник 498"/>
          <p:cNvSpPr/>
          <p:nvPr/>
        </p:nvSpPr>
        <p:spPr bwMode="auto">
          <a:xfrm>
            <a:off x="7684979" y="3362204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Прямоугольник 500"/>
          <p:cNvSpPr/>
          <p:nvPr/>
        </p:nvSpPr>
        <p:spPr bwMode="auto">
          <a:xfrm>
            <a:off x="7890250" y="342102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Прямоугольник 501"/>
          <p:cNvSpPr/>
          <p:nvPr/>
        </p:nvSpPr>
        <p:spPr bwMode="auto">
          <a:xfrm>
            <a:off x="7874890" y="3221869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Прямоугольник 502"/>
          <p:cNvSpPr/>
          <p:nvPr/>
        </p:nvSpPr>
        <p:spPr bwMode="auto">
          <a:xfrm>
            <a:off x="8086370" y="3212157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Прямоугольник 503"/>
          <p:cNvSpPr/>
          <p:nvPr/>
        </p:nvSpPr>
        <p:spPr bwMode="auto">
          <a:xfrm>
            <a:off x="8086370" y="341130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5" name="Прямоугольник 504"/>
          <p:cNvSpPr/>
          <p:nvPr/>
        </p:nvSpPr>
        <p:spPr bwMode="auto">
          <a:xfrm>
            <a:off x="8279817" y="3153339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Прямоугольник 505"/>
          <p:cNvSpPr/>
          <p:nvPr/>
        </p:nvSpPr>
        <p:spPr bwMode="auto">
          <a:xfrm>
            <a:off x="8485088" y="3212157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Прямоугольник 506"/>
          <p:cNvSpPr/>
          <p:nvPr/>
        </p:nvSpPr>
        <p:spPr bwMode="auto">
          <a:xfrm>
            <a:off x="8469728" y="3013004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Прямоугольник 507"/>
          <p:cNvSpPr/>
          <p:nvPr/>
        </p:nvSpPr>
        <p:spPr bwMode="auto">
          <a:xfrm>
            <a:off x="8681208" y="300329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Прямоугольник 508"/>
          <p:cNvSpPr/>
          <p:nvPr/>
        </p:nvSpPr>
        <p:spPr bwMode="auto">
          <a:xfrm>
            <a:off x="8681208" y="320244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Прямоугольник 509"/>
          <p:cNvSpPr/>
          <p:nvPr/>
        </p:nvSpPr>
        <p:spPr bwMode="auto">
          <a:xfrm>
            <a:off x="8221126" y="258209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Прямоугольник 550"/>
          <p:cNvSpPr/>
          <p:nvPr/>
        </p:nvSpPr>
        <p:spPr bwMode="auto">
          <a:xfrm>
            <a:off x="8687799" y="409237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Прямоугольник 551"/>
          <p:cNvSpPr/>
          <p:nvPr/>
        </p:nvSpPr>
        <p:spPr bwMode="auto">
          <a:xfrm>
            <a:off x="7661772" y="308498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Прямоугольник 552"/>
          <p:cNvSpPr/>
          <p:nvPr/>
        </p:nvSpPr>
        <p:spPr bwMode="auto">
          <a:xfrm>
            <a:off x="8700946" y="387379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Прямоугольник 553"/>
          <p:cNvSpPr/>
          <p:nvPr/>
        </p:nvSpPr>
        <p:spPr bwMode="auto">
          <a:xfrm>
            <a:off x="7505296" y="4000609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Прямоугольник 554"/>
          <p:cNvSpPr/>
          <p:nvPr/>
        </p:nvSpPr>
        <p:spPr bwMode="auto">
          <a:xfrm>
            <a:off x="8445327" y="2802291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Прямоугольник 555"/>
          <p:cNvSpPr/>
          <p:nvPr/>
        </p:nvSpPr>
        <p:spPr bwMode="auto">
          <a:xfrm>
            <a:off x="8160750" y="2972714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Прямоугольник 556"/>
          <p:cNvSpPr/>
          <p:nvPr/>
        </p:nvSpPr>
        <p:spPr bwMode="auto">
          <a:xfrm>
            <a:off x="8233230" y="2773561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Прямоугольник 557"/>
          <p:cNvSpPr/>
          <p:nvPr/>
        </p:nvSpPr>
        <p:spPr bwMode="auto">
          <a:xfrm>
            <a:off x="8040532" y="280702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Прямоугольник 558"/>
          <p:cNvSpPr/>
          <p:nvPr/>
        </p:nvSpPr>
        <p:spPr bwMode="auto">
          <a:xfrm>
            <a:off x="7950031" y="300563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Прямоугольник 559"/>
          <p:cNvSpPr/>
          <p:nvPr/>
        </p:nvSpPr>
        <p:spPr bwMode="auto">
          <a:xfrm>
            <a:off x="3269278" y="257454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Прямоугольник 560"/>
          <p:cNvSpPr/>
          <p:nvPr/>
        </p:nvSpPr>
        <p:spPr bwMode="auto">
          <a:xfrm>
            <a:off x="3053663" y="251435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Прямоугольник 561"/>
          <p:cNvSpPr/>
          <p:nvPr/>
        </p:nvSpPr>
        <p:spPr bwMode="auto">
          <a:xfrm>
            <a:off x="3789202" y="1810289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Прямоугольник 562"/>
          <p:cNvSpPr/>
          <p:nvPr/>
        </p:nvSpPr>
        <p:spPr bwMode="auto">
          <a:xfrm>
            <a:off x="4114059" y="2091702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Прямоугольник 563"/>
          <p:cNvSpPr/>
          <p:nvPr/>
        </p:nvSpPr>
        <p:spPr bwMode="auto">
          <a:xfrm>
            <a:off x="3994829" y="190692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Прямоугольник 564"/>
          <p:cNvSpPr/>
          <p:nvPr/>
        </p:nvSpPr>
        <p:spPr bwMode="auto">
          <a:xfrm>
            <a:off x="3743298" y="2204067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Прямоугольник 565"/>
          <p:cNvSpPr/>
          <p:nvPr/>
        </p:nvSpPr>
        <p:spPr bwMode="auto">
          <a:xfrm>
            <a:off x="3778678" y="246816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Прямоугольник 566"/>
          <p:cNvSpPr/>
          <p:nvPr/>
        </p:nvSpPr>
        <p:spPr bwMode="auto">
          <a:xfrm>
            <a:off x="3644855" y="200421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Прямоугольник 567"/>
          <p:cNvSpPr/>
          <p:nvPr/>
        </p:nvSpPr>
        <p:spPr bwMode="auto">
          <a:xfrm>
            <a:off x="3451883" y="1865753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Прямоугольник 568"/>
          <p:cNvSpPr/>
          <p:nvPr/>
        </p:nvSpPr>
        <p:spPr bwMode="auto">
          <a:xfrm>
            <a:off x="3956600" y="2305541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Прямоугольник 569"/>
          <p:cNvSpPr/>
          <p:nvPr/>
        </p:nvSpPr>
        <p:spPr bwMode="auto">
          <a:xfrm>
            <a:off x="3916157" y="418776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Прямоугольник 570"/>
          <p:cNvSpPr/>
          <p:nvPr/>
        </p:nvSpPr>
        <p:spPr bwMode="auto">
          <a:xfrm>
            <a:off x="3804804" y="4392847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Прямоугольник 571"/>
          <p:cNvSpPr/>
          <p:nvPr/>
        </p:nvSpPr>
        <p:spPr bwMode="auto">
          <a:xfrm>
            <a:off x="3599717" y="4468451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" y="961199"/>
            <a:ext cx="2883186" cy="15953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6165938"/>
      </p:ext>
    </p:extLst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9209</TotalTime>
  <Words>433</Words>
  <Application>Microsoft Office PowerPoint</Application>
  <PresentationFormat>Широкоэкранный</PresentationFormat>
  <Paragraphs>131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957</cp:revision>
  <cp:lastPrinted>2020-12-03T08:05:56Z</cp:lastPrinted>
  <dcterms:created xsi:type="dcterms:W3CDTF">2019-08-03T04:06:07Z</dcterms:created>
  <dcterms:modified xsi:type="dcterms:W3CDTF">2023-06-22T07:25:45Z</dcterms:modified>
</cp:coreProperties>
</file>