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31" r:id="rId2"/>
    <p:sldId id="346" r:id="rId3"/>
    <p:sldId id="347" r:id="rId4"/>
    <p:sldId id="348" r:id="rId5"/>
    <p:sldId id="349" r:id="rId6"/>
    <p:sldId id="350" r:id="rId7"/>
    <p:sldId id="351" r:id="rId8"/>
    <p:sldId id="345" r:id="rId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  <a:srgbClr val="FF7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2436" autoAdjust="0"/>
  </p:normalViewPr>
  <p:slideViewPr>
    <p:cSldViewPr snapToGrid="0">
      <p:cViewPr varScale="1">
        <p:scale>
          <a:sx n="112" d="100"/>
          <a:sy n="112" d="100"/>
        </p:scale>
        <p:origin x="414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46346" cy="497838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6" y="5"/>
            <a:ext cx="2946345" cy="497838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r">
              <a:defRPr sz="1200"/>
            </a:lvl1pPr>
          </a:lstStyle>
          <a:p>
            <a:fld id="{ACCE77D3-33BC-4A21-AFF1-F5B73B674D36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7" tIns="45864" rIns="91727" bIns="4586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8613"/>
            <a:ext cx="5437822" cy="3908188"/>
          </a:xfrm>
          <a:prstGeom prst="rect">
            <a:avLst/>
          </a:prstGeom>
        </p:spPr>
        <p:txBody>
          <a:bodyPr vert="horz" lIns="91727" tIns="45864" rIns="91727" bIns="4586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388"/>
            <a:ext cx="2946346" cy="497838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6" y="9430388"/>
            <a:ext cx="2946345" cy="497838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r">
              <a:defRPr sz="1200"/>
            </a:lvl1pPr>
          </a:lstStyle>
          <a:p>
            <a:fld id="{3318DF03-F176-45E7-8DDA-F59CF989BA8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0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87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613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04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5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39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35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7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35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34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561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86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4A77-5833-4543-ADC1-7DAD02BE28D0}" type="datetimeFigureOut">
              <a:rPr lang="ru-RU" smtClean="0"/>
              <a:t>30.06.2023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02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" y="722989"/>
            <a:ext cx="12183987" cy="6135011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536" name="Группа 535"/>
          <p:cNvGrpSpPr/>
          <p:nvPr/>
        </p:nvGrpSpPr>
        <p:grpSpPr>
          <a:xfrm>
            <a:off x="4345187" y="4760282"/>
            <a:ext cx="1581368" cy="723767"/>
            <a:chOff x="406713" y="1180365"/>
            <a:chExt cx="1581368" cy="723767"/>
          </a:xfrm>
        </p:grpSpPr>
        <p:cxnSp>
          <p:nvCxnSpPr>
            <p:cNvPr id="537" name="Прямая соединительная линия 536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Прямая соединительная линия 537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9" name="Скругленный прямоугольник 538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</a:p>
          </p:txBody>
        </p:sp>
        <p:sp>
          <p:nvSpPr>
            <p:cNvPr id="540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41" name="Прямоугольник 540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2" name="Прямоугольник 541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 </a:t>
              </a:r>
            </a:p>
          </p:txBody>
        </p:sp>
        <p:sp>
          <p:nvSpPr>
            <p:cNvPr id="552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Туапсинский р-н</a:t>
              </a:r>
            </a:p>
          </p:txBody>
        </p:sp>
        <p:sp>
          <p:nvSpPr>
            <p:cNvPr id="553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2" name="Группа 461"/>
          <p:cNvGrpSpPr/>
          <p:nvPr/>
        </p:nvGrpSpPr>
        <p:grpSpPr>
          <a:xfrm>
            <a:off x="2071151" y="3255349"/>
            <a:ext cx="1581368" cy="723767"/>
            <a:chOff x="406713" y="1180365"/>
            <a:chExt cx="1581368" cy="723767"/>
          </a:xfrm>
        </p:grpSpPr>
        <p:cxnSp>
          <p:nvCxnSpPr>
            <p:cNvPr id="463" name="Прямая соединительная линия 462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Прямая соединительная линия 463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Скругленный прямоугольник 464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18%</a:t>
              </a:r>
            </a:p>
          </p:txBody>
        </p:sp>
        <p:sp>
          <p:nvSpPr>
            <p:cNvPr id="466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5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67" name="Прямоугольник 466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8" name="Прямоугольник 467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 </a:t>
              </a:r>
            </a:p>
          </p:txBody>
        </p:sp>
        <p:sp>
          <p:nvSpPr>
            <p:cNvPr id="469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Темрюкский р-н</a:t>
              </a:r>
            </a:p>
          </p:txBody>
        </p:sp>
        <p:sp>
          <p:nvSpPr>
            <p:cNvPr id="470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71" name="Группа 470"/>
          <p:cNvGrpSpPr/>
          <p:nvPr/>
        </p:nvGrpSpPr>
        <p:grpSpPr>
          <a:xfrm>
            <a:off x="2528664" y="4097028"/>
            <a:ext cx="1581368" cy="723767"/>
            <a:chOff x="406713" y="1180365"/>
            <a:chExt cx="1581368" cy="723767"/>
          </a:xfrm>
        </p:grpSpPr>
        <p:cxnSp>
          <p:nvCxnSpPr>
            <p:cNvPr id="472" name="Прямая соединительная линия 471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Прямая соединительная линия 472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4" name="Скругленный прямоугольник 473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29%</a:t>
              </a:r>
            </a:p>
          </p:txBody>
        </p:sp>
        <p:sp>
          <p:nvSpPr>
            <p:cNvPr id="475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76" name="Прямоугольник 475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7" name="Прямоугольник 476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478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г. Новороссийск</a:t>
              </a:r>
            </a:p>
          </p:txBody>
        </p:sp>
        <p:sp>
          <p:nvSpPr>
            <p:cNvPr id="479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80" name="Группа 479"/>
          <p:cNvGrpSpPr/>
          <p:nvPr/>
        </p:nvGrpSpPr>
        <p:grpSpPr>
          <a:xfrm>
            <a:off x="5436831" y="2212689"/>
            <a:ext cx="1581368" cy="723767"/>
            <a:chOff x="406713" y="1180365"/>
            <a:chExt cx="1581368" cy="723767"/>
          </a:xfrm>
        </p:grpSpPr>
        <p:cxnSp>
          <p:nvCxnSpPr>
            <p:cNvPr id="481" name="Прямая соединительная линия 480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Прямая соединительная линия 481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3" name="Скругленный прямоугольник 482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46%</a:t>
              </a:r>
            </a:p>
          </p:txBody>
        </p:sp>
        <p:sp>
          <p:nvSpPr>
            <p:cNvPr id="484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2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85" name="Прямоугольник 484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6" name="Прямоугольник 485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 </a:t>
              </a:r>
            </a:p>
          </p:txBody>
        </p:sp>
        <p:sp>
          <p:nvSpPr>
            <p:cNvPr id="487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Выселковский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88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15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89" name="Группа 488"/>
          <p:cNvGrpSpPr/>
          <p:nvPr/>
        </p:nvGrpSpPr>
        <p:grpSpPr>
          <a:xfrm>
            <a:off x="6721608" y="2042329"/>
            <a:ext cx="1581368" cy="723767"/>
            <a:chOff x="406713" y="1180365"/>
            <a:chExt cx="1581368" cy="723767"/>
          </a:xfrm>
        </p:grpSpPr>
        <p:cxnSp>
          <p:nvCxnSpPr>
            <p:cNvPr id="490" name="Прямая соединительная линия 48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Прямая соединительная линия 49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2" name="Скругленный прямоугольник 49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28%</a:t>
              </a:r>
            </a:p>
          </p:txBody>
        </p:sp>
        <p:sp>
          <p:nvSpPr>
            <p:cNvPr id="49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94" name="Прямоугольник 49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760/500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5" name="Прямоугольник 494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16402/45680 </a:t>
              </a:r>
            </a:p>
          </p:txBody>
        </p:sp>
        <p:sp>
          <p:nvSpPr>
            <p:cNvPr id="496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Новопокровский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97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98" name="Группа 497"/>
          <p:cNvGrpSpPr/>
          <p:nvPr/>
        </p:nvGrpSpPr>
        <p:grpSpPr>
          <a:xfrm>
            <a:off x="3245867" y="962939"/>
            <a:ext cx="1581368" cy="723767"/>
            <a:chOff x="406713" y="1180365"/>
            <a:chExt cx="1581368" cy="723767"/>
          </a:xfrm>
        </p:grpSpPr>
        <p:cxnSp>
          <p:nvCxnSpPr>
            <p:cNvPr id="499" name="Прямая соединительная линия 498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Прямая соединительная линия 49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1" name="Скругленный прямоугольник 50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31%</a:t>
              </a:r>
            </a:p>
          </p:txBody>
        </p:sp>
        <p:sp>
          <p:nvSpPr>
            <p:cNvPr id="502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03" name="Прямоугольник 502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4" name="Прямоугольник 503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sp>
          <p:nvSpPr>
            <p:cNvPr id="505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Ейский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506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84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0554"/>
            <a:ext cx="12192000" cy="6137446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62" name="Группа 461"/>
          <p:cNvGrpSpPr/>
          <p:nvPr/>
        </p:nvGrpSpPr>
        <p:grpSpPr>
          <a:xfrm>
            <a:off x="4728893" y="2470204"/>
            <a:ext cx="1581368" cy="723767"/>
            <a:chOff x="406713" y="1180365"/>
            <a:chExt cx="1581368" cy="723767"/>
          </a:xfrm>
        </p:grpSpPr>
        <p:cxnSp>
          <p:nvCxnSpPr>
            <p:cNvPr id="463" name="Прямая соединительная линия 462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Прямая соединительная линия 463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Скругленный прямоугольник 464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18%</a:t>
              </a:r>
            </a:p>
          </p:txBody>
        </p:sp>
        <p:sp>
          <p:nvSpPr>
            <p:cNvPr id="466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5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67" name="Прямоугольник 466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8" name="Прямоугольник 467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 </a:t>
              </a:r>
            </a:p>
          </p:txBody>
        </p:sp>
        <p:sp>
          <p:nvSpPr>
            <p:cNvPr id="469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Темрюкский р-н</a:t>
              </a:r>
            </a:p>
          </p:txBody>
        </p:sp>
        <p:sp>
          <p:nvSpPr>
            <p:cNvPr id="470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79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96" y="720554"/>
            <a:ext cx="12201996" cy="615315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536" name="Группа 535"/>
          <p:cNvGrpSpPr/>
          <p:nvPr/>
        </p:nvGrpSpPr>
        <p:grpSpPr>
          <a:xfrm>
            <a:off x="4678473" y="2841810"/>
            <a:ext cx="1581368" cy="723767"/>
            <a:chOff x="406713" y="1180365"/>
            <a:chExt cx="1581368" cy="723767"/>
          </a:xfrm>
        </p:grpSpPr>
        <p:cxnSp>
          <p:nvCxnSpPr>
            <p:cNvPr id="537" name="Прямая соединительная линия 536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Прямая соединительная линия 537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9" name="Скругленный прямоугольник 538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</a:p>
          </p:txBody>
        </p:sp>
        <p:sp>
          <p:nvSpPr>
            <p:cNvPr id="540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41" name="Прямоугольник 540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2" name="Прямоугольник 541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 </a:t>
              </a:r>
            </a:p>
          </p:txBody>
        </p:sp>
        <p:sp>
          <p:nvSpPr>
            <p:cNvPr id="552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Туапсинский р-н</a:t>
              </a:r>
            </a:p>
          </p:txBody>
        </p:sp>
        <p:sp>
          <p:nvSpPr>
            <p:cNvPr id="553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45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6" y="734759"/>
            <a:ext cx="12188424" cy="6123241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71" name="Группа 470"/>
          <p:cNvGrpSpPr/>
          <p:nvPr/>
        </p:nvGrpSpPr>
        <p:grpSpPr>
          <a:xfrm>
            <a:off x="3844716" y="3698604"/>
            <a:ext cx="1581368" cy="723767"/>
            <a:chOff x="406713" y="1180365"/>
            <a:chExt cx="1581368" cy="723767"/>
          </a:xfrm>
        </p:grpSpPr>
        <p:cxnSp>
          <p:nvCxnSpPr>
            <p:cNvPr id="472" name="Прямая соединительная линия 471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Прямая соединительная линия 472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4" name="Скругленный прямоугольник 473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29%</a:t>
              </a:r>
            </a:p>
          </p:txBody>
        </p:sp>
        <p:sp>
          <p:nvSpPr>
            <p:cNvPr id="475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76" name="Прямоугольник 475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7" name="Прямоугольник 476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478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г. Новороссийск</a:t>
              </a:r>
            </a:p>
          </p:txBody>
        </p:sp>
        <p:sp>
          <p:nvSpPr>
            <p:cNvPr id="479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78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0553"/>
            <a:ext cx="12185241" cy="6129633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98" name="Группа 497"/>
          <p:cNvGrpSpPr/>
          <p:nvPr/>
        </p:nvGrpSpPr>
        <p:grpSpPr>
          <a:xfrm>
            <a:off x="4399549" y="2361504"/>
            <a:ext cx="1581368" cy="723767"/>
            <a:chOff x="406713" y="1180365"/>
            <a:chExt cx="1581368" cy="723767"/>
          </a:xfrm>
        </p:grpSpPr>
        <p:cxnSp>
          <p:nvCxnSpPr>
            <p:cNvPr id="499" name="Прямая соединительная линия 498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Прямая соединительная линия 49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1" name="Скругленный прямоугольник 50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31%</a:t>
              </a:r>
            </a:p>
          </p:txBody>
        </p:sp>
        <p:sp>
          <p:nvSpPr>
            <p:cNvPr id="502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1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03" name="Прямоугольник 502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4" name="Прямоугольник 503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sp>
          <p:nvSpPr>
            <p:cNvPr id="505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Ейский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506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19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Рисунок 4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20553"/>
            <a:ext cx="12192001" cy="6146971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80" name="Группа 479"/>
          <p:cNvGrpSpPr/>
          <p:nvPr/>
        </p:nvGrpSpPr>
        <p:grpSpPr>
          <a:xfrm>
            <a:off x="4966812" y="3070271"/>
            <a:ext cx="1581368" cy="723767"/>
            <a:chOff x="406713" y="1180365"/>
            <a:chExt cx="1581368" cy="723767"/>
          </a:xfrm>
        </p:grpSpPr>
        <p:cxnSp>
          <p:nvCxnSpPr>
            <p:cNvPr id="481" name="Прямая соединительная линия 480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Прямая соединительная линия 481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3" name="Скругленный прямоугольник 482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46%</a:t>
              </a:r>
            </a:p>
          </p:txBody>
        </p:sp>
        <p:sp>
          <p:nvSpPr>
            <p:cNvPr id="484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2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85" name="Прямоугольник 484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6" name="Прямоугольник 485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 </a:t>
              </a:r>
            </a:p>
          </p:txBody>
        </p:sp>
        <p:sp>
          <p:nvSpPr>
            <p:cNvPr id="487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Выселковский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88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15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3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Рисунок 4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377" y="726912"/>
            <a:ext cx="12218377" cy="6123276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 И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УСИЛЕНИЮ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35" name="Группа 434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36" name="Группа 435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39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40" name="Группа 439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45" name="Группа 444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50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2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53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4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5" name="Полилиния 454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5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5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5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6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46" name="Скругленный прямоугольник 445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4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48" name="Прямоугольник 447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4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41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42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43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4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37" name="Рисунок 4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38" name="Рисунок 4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13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30.06.2023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89" name="Группа 488"/>
          <p:cNvGrpSpPr/>
          <p:nvPr/>
        </p:nvGrpSpPr>
        <p:grpSpPr>
          <a:xfrm>
            <a:off x="6082811" y="3503158"/>
            <a:ext cx="1581368" cy="723767"/>
            <a:chOff x="406713" y="1180365"/>
            <a:chExt cx="1581368" cy="723767"/>
          </a:xfrm>
        </p:grpSpPr>
        <p:cxnSp>
          <p:nvCxnSpPr>
            <p:cNvPr id="490" name="Прямая соединительная линия 48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Прямая соединительная линия 49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2" name="Скругленный прямоугольник 49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28%</a:t>
              </a:r>
            </a:p>
          </p:txBody>
        </p:sp>
        <p:sp>
          <p:nvSpPr>
            <p:cNvPr id="49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94" name="Прямоугольник 49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760/500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5" name="Прямоугольник 494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16402/45680 </a:t>
              </a:r>
            </a:p>
          </p:txBody>
        </p:sp>
        <p:sp>
          <p:nvSpPr>
            <p:cNvPr id="496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Новопокровский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97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14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2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728002"/>
            <a:ext cx="12195496" cy="611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РИСКУ НАРУШЕНИЯ ТРАНСПОРТНОГО СООБЩЕНИЯ,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СВЯЗАННЫХ С НЕБЛАГОПРИЯТНЫМИ МЕТЕОЯВЛЕНИЯМИ 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АВТОДОРОГЕ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 В 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СОЧИ В КРАСНОДАРСКОМ КРАЕ  НА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.07.2023 </a:t>
            </a:r>
            <a:endParaRPr lang="ru-RU" i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2" name="Прямая соединительная линия 612"/>
          <p:cNvCxnSpPr>
            <a:cxnSpLocks noChangeShapeType="1"/>
          </p:cNvCxnSpPr>
          <p:nvPr/>
        </p:nvCxnSpPr>
        <p:spPr bwMode="auto">
          <a:xfrm>
            <a:off x="9286565" y="3871049"/>
            <a:ext cx="0" cy="358616"/>
          </a:xfrm>
          <a:prstGeom prst="line">
            <a:avLst/>
          </a:prstGeom>
          <a:noFill/>
          <a:ln w="3175" algn="ctr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2" name="Прямоугольник 391"/>
          <p:cNvSpPr/>
          <p:nvPr/>
        </p:nvSpPr>
        <p:spPr>
          <a:xfrm>
            <a:off x="6531" y="732343"/>
            <a:ext cx="2787469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 ФАД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2" name="Прямоугольник 401"/>
          <p:cNvSpPr/>
          <p:nvPr/>
        </p:nvSpPr>
        <p:spPr>
          <a:xfrm>
            <a:off x="6531" y="977045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Rectangle 93"/>
          <p:cNvSpPr>
            <a:spLocks noChangeArrowheads="1"/>
          </p:cNvSpPr>
          <p:nvPr/>
        </p:nvSpPr>
        <p:spPr bwMode="auto">
          <a:xfrm>
            <a:off x="9282567" y="4113754"/>
            <a:ext cx="2892396" cy="18598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7488"/>
            <a:endParaRPr lang="ru-RU" altLang="ru-RU" sz="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7" name="Text Box 97"/>
          <p:cNvSpPr txBox="1">
            <a:spLocks noChangeArrowheads="1"/>
          </p:cNvSpPr>
          <p:nvPr/>
        </p:nvSpPr>
        <p:spPr bwMode="auto">
          <a:xfrm>
            <a:off x="9794246" y="4168102"/>
            <a:ext cx="2118620" cy="250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64" tIns="47983" rIns="95964" bIns="47983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Условные обозначения</a:t>
            </a:r>
          </a:p>
        </p:txBody>
      </p:sp>
      <p:sp>
        <p:nvSpPr>
          <p:cNvPr id="418" name="Text Box 97"/>
          <p:cNvSpPr txBox="1">
            <a:spLocks noChangeArrowheads="1"/>
          </p:cNvSpPr>
          <p:nvPr/>
        </p:nvSpPr>
        <p:spPr bwMode="auto">
          <a:xfrm>
            <a:off x="9707156" y="4559779"/>
            <a:ext cx="2548062" cy="55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64" tIns="47983" rIns="95964" bIns="47983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Участок автодороги с повышенным риском возникновения ДТП, нарушением движения</a:t>
            </a:r>
          </a:p>
        </p:txBody>
      </p:sp>
      <p:sp>
        <p:nvSpPr>
          <p:cNvPr id="419" name="Полилиния 418"/>
          <p:cNvSpPr/>
          <p:nvPr/>
        </p:nvSpPr>
        <p:spPr>
          <a:xfrm>
            <a:off x="9342280" y="4697199"/>
            <a:ext cx="362927" cy="169790"/>
          </a:xfrm>
          <a:custGeom>
            <a:avLst/>
            <a:gdLst>
              <a:gd name="connsiteX0" fmla="*/ 0 w 275772"/>
              <a:gd name="connsiteY0" fmla="*/ 0 h 120952"/>
              <a:gd name="connsiteX1" fmla="*/ 130629 w 275772"/>
              <a:gd name="connsiteY1" fmla="*/ 116114 h 120952"/>
              <a:gd name="connsiteX2" fmla="*/ 275772 w 275772"/>
              <a:gd name="connsiteY2" fmla="*/ 29028 h 12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772" h="120952">
                <a:moveTo>
                  <a:pt x="0" y="0"/>
                </a:moveTo>
                <a:cubicBezTo>
                  <a:pt x="42333" y="55638"/>
                  <a:pt x="84667" y="111276"/>
                  <a:pt x="130629" y="116114"/>
                </a:cubicBezTo>
                <a:cubicBezTo>
                  <a:pt x="176591" y="120952"/>
                  <a:pt x="226181" y="74990"/>
                  <a:pt x="275772" y="29028"/>
                </a:cubicBezTo>
              </a:path>
            </a:pathLst>
          </a:cu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9" tIns="34284" rIns="68569" bIns="34284" rtlCol="0" anchor="ctr"/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7488"/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20" name="Полилиния 419"/>
          <p:cNvSpPr/>
          <p:nvPr/>
        </p:nvSpPr>
        <p:spPr>
          <a:xfrm>
            <a:off x="9353265" y="5176644"/>
            <a:ext cx="324724" cy="146020"/>
          </a:xfrm>
          <a:custGeom>
            <a:avLst/>
            <a:gdLst>
              <a:gd name="connsiteX0" fmla="*/ 0 w 246743"/>
              <a:gd name="connsiteY0" fmla="*/ 14515 h 104019"/>
              <a:gd name="connsiteX1" fmla="*/ 87086 w 246743"/>
              <a:gd name="connsiteY1" fmla="*/ 101600 h 104019"/>
              <a:gd name="connsiteX2" fmla="*/ 246743 w 246743"/>
              <a:gd name="connsiteY2" fmla="*/ 0 h 10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743" h="104019">
                <a:moveTo>
                  <a:pt x="0" y="14515"/>
                </a:moveTo>
                <a:cubicBezTo>
                  <a:pt x="22981" y="59267"/>
                  <a:pt x="45962" y="104019"/>
                  <a:pt x="87086" y="101600"/>
                </a:cubicBezTo>
                <a:cubicBezTo>
                  <a:pt x="128210" y="99181"/>
                  <a:pt x="187476" y="49590"/>
                  <a:pt x="246743" y="0"/>
                </a:cubicBezTo>
              </a:path>
            </a:pathLst>
          </a:cu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9" tIns="34284" rIns="68569" bIns="34284" rtlCol="0" anchor="ctr"/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7488"/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421" name="Text Box 97"/>
          <p:cNvSpPr txBox="1">
            <a:spLocks noChangeArrowheads="1"/>
          </p:cNvSpPr>
          <p:nvPr/>
        </p:nvSpPr>
        <p:spPr bwMode="auto">
          <a:xfrm>
            <a:off x="9718998" y="5136566"/>
            <a:ext cx="2536220" cy="25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4" tIns="47988" rIns="95974" bIns="47988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Объездная дорога</a:t>
            </a:r>
          </a:p>
        </p:txBody>
      </p:sp>
      <p:sp>
        <p:nvSpPr>
          <p:cNvPr id="422" name="Овал 421"/>
          <p:cNvSpPr>
            <a:spLocks noChangeArrowheads="1"/>
          </p:cNvSpPr>
          <p:nvPr/>
        </p:nvSpPr>
        <p:spPr bwMode="auto">
          <a:xfrm rot="5238055">
            <a:off x="9428188" y="5503428"/>
            <a:ext cx="191111" cy="162165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68387" tIns="34192" rIns="68387" bIns="34192" anchor="ctr"/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7488">
              <a:defRPr/>
            </a:pPr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423" name="Text Box 97"/>
          <p:cNvSpPr txBox="1">
            <a:spLocks noChangeArrowheads="1"/>
          </p:cNvSpPr>
          <p:nvPr/>
        </p:nvSpPr>
        <p:spPr bwMode="auto">
          <a:xfrm>
            <a:off x="9736371" y="5456536"/>
            <a:ext cx="2536220" cy="25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4" tIns="47988" rIns="95974" bIns="47988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Населенный пункт</a:t>
            </a:r>
          </a:p>
        </p:txBody>
      </p:sp>
      <p:pic>
        <p:nvPicPr>
          <p:cNvPr id="406" name="Рисунок 405"/>
          <p:cNvPicPr>
            <a:picLocks noChangeAspect="1"/>
          </p:cNvPicPr>
          <p:nvPr/>
        </p:nvPicPr>
        <p:blipFill rotWithShape="1">
          <a:blip r:embed="rId4"/>
          <a:srcRect l="349" t="22604" r="39910"/>
          <a:stretch/>
        </p:blipFill>
        <p:spPr>
          <a:xfrm>
            <a:off x="19417" y="991865"/>
            <a:ext cx="2774583" cy="1512398"/>
          </a:xfrm>
          <a:prstGeom prst="rect">
            <a:avLst/>
          </a:prstGeom>
        </p:spPr>
      </p:pic>
      <p:sp>
        <p:nvSpPr>
          <p:cNvPr id="414" name="Овал 413"/>
          <p:cNvSpPr>
            <a:spLocks noChangeArrowheads="1"/>
          </p:cNvSpPr>
          <p:nvPr/>
        </p:nvSpPr>
        <p:spPr bwMode="auto">
          <a:xfrm rot="5238055">
            <a:off x="5039951" y="881029"/>
            <a:ext cx="107245" cy="144958"/>
          </a:xfrm>
          <a:prstGeom prst="ellipse">
            <a:avLst/>
          </a:prstGeom>
          <a:solidFill>
            <a:srgbClr val="FF0000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lIns="68387" tIns="34192" rIns="68387" bIns="34192" anchor="ctr"/>
          <a:lstStyle/>
          <a:p>
            <a:pPr>
              <a:defRPr/>
            </a:pPr>
            <a:endParaRPr lang="ru-RU" sz="1500" dirty="0">
              <a:solidFill>
                <a:srgbClr val="FFFFFF"/>
              </a:solidFill>
            </a:endParaRPr>
          </a:p>
        </p:txBody>
      </p:sp>
      <p:sp>
        <p:nvSpPr>
          <p:cNvPr id="424" name="Прямоугольник 423"/>
          <p:cNvSpPr/>
          <p:nvPr/>
        </p:nvSpPr>
        <p:spPr bwMode="auto">
          <a:xfrm>
            <a:off x="5384544" y="852706"/>
            <a:ext cx="736957" cy="2016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62496" tIns="31247" rIns="62496" bIns="31247">
            <a:spAutoFit/>
          </a:bodyPr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МО г. Сочи</a:t>
            </a:r>
          </a:p>
        </p:txBody>
      </p:sp>
      <p:sp>
        <p:nvSpPr>
          <p:cNvPr id="428" name="TextBox 427"/>
          <p:cNvSpPr txBox="1"/>
          <p:nvPr/>
        </p:nvSpPr>
        <p:spPr>
          <a:xfrm>
            <a:off x="4744013" y="3532155"/>
            <a:ext cx="848970" cy="252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7323" tIns="48663" rIns="97323" bIns="48663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>
              <a:defRPr/>
            </a:pPr>
            <a:r>
              <a:rPr lang="ru-RU" sz="1000" dirty="0" smtClean="0"/>
              <a:t>ФАД А-147</a:t>
            </a:r>
            <a:endParaRPr lang="ru-RU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4821688" y="4488741"/>
            <a:ext cx="931334" cy="252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7323" tIns="48663" rIns="97323" bIns="48663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 algn="ctr">
              <a:defRPr/>
            </a:pPr>
            <a:r>
              <a:rPr lang="ru-RU" sz="1000" dirty="0" smtClean="0"/>
              <a:t>ФАД А-148</a:t>
            </a:r>
            <a:endParaRPr lang="ru-RU" sz="1000" dirty="0"/>
          </a:p>
        </p:txBody>
      </p:sp>
      <p:sp>
        <p:nvSpPr>
          <p:cNvPr id="396" name="AutoShape 24"/>
          <p:cNvSpPr>
            <a:spLocks noChangeArrowheads="1"/>
          </p:cNvSpPr>
          <p:nvPr/>
        </p:nvSpPr>
        <p:spPr bwMode="auto">
          <a:xfrm>
            <a:off x="384923" y="5245446"/>
            <a:ext cx="3548153" cy="804283"/>
          </a:xfrm>
          <a:prstGeom prst="wedgeRectCallout">
            <a:avLst>
              <a:gd name="adj1" fmla="val 30998"/>
              <a:gd name="adj2" fmla="val -369180"/>
            </a:avLst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135166" tIns="67589" rIns="135166" bIns="67589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Aft>
                <a:spcPts val="0"/>
              </a:spcAft>
              <a:defRPr/>
            </a:pP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Аварийно-опасный участок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 (риск возникновения: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схода оползней, просадки грунта)</a:t>
            </a:r>
            <a:endParaRPr lang="en-US" alt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" name="Rectangle 152"/>
          <p:cNvSpPr>
            <a:spLocks noChangeArrowheads="1"/>
          </p:cNvSpPr>
          <p:nvPr/>
        </p:nvSpPr>
        <p:spPr bwMode="auto">
          <a:xfrm>
            <a:off x="10446963" y="630202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 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МЧС России по Краснодарскому краю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№7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15.00  30.06.2023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7" name="TextBox 396"/>
          <p:cNvSpPr txBox="1"/>
          <p:nvPr/>
        </p:nvSpPr>
        <p:spPr>
          <a:xfrm>
            <a:off x="8072888" y="5721421"/>
            <a:ext cx="931334" cy="252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97323" tIns="48663" rIns="97323" bIns="48663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 algn="ctr">
              <a:defRPr/>
            </a:pPr>
            <a:r>
              <a:rPr lang="ru-RU" sz="1000" dirty="0" smtClean="0"/>
              <a:t>ФАД А-149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58810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9102</TotalTime>
  <Words>861</Words>
  <Application>Microsoft Office PowerPoint</Application>
  <PresentationFormat>Широкоэкранный</PresentationFormat>
  <Paragraphs>259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Родионов Александр Александрович</dc:creator>
  <cp:lastModifiedBy>ARM_9</cp:lastModifiedBy>
  <cp:revision>912</cp:revision>
  <cp:lastPrinted>2020-12-03T08:05:56Z</cp:lastPrinted>
  <dcterms:created xsi:type="dcterms:W3CDTF">2019-08-03T04:06:07Z</dcterms:created>
  <dcterms:modified xsi:type="dcterms:W3CDTF">2023-06-30T08:37:56Z</dcterms:modified>
</cp:coreProperties>
</file>