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6" r:id="rId2"/>
    <p:sldId id="312" r:id="rId3"/>
    <p:sldId id="313" r:id="rId4"/>
    <p:sldId id="315" r:id="rId5"/>
    <p:sldId id="317" r:id="rId6"/>
    <p:sldId id="319" r:id="rId7"/>
    <p:sldId id="321" r:id="rId8"/>
    <p:sldId id="323" r:id="rId9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B898A-7A5B-4A76-A56B-6605E731EC25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AC702-323F-4583-B240-6D60BF82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9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5700" cy="372586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9" y="4723666"/>
            <a:ext cx="5448607" cy="4475142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5"/>
            <a:ext cx="8230054" cy="5853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74DE01-F9B8-4D72-BA41-9FB359C46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3636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100" b="1" smtClean="0">
                <a:latin typeface="Times New Roman" pitchFamily="18" charset="0"/>
                <a:cs typeface="Times New Roman" pitchFamily="18" charset="0"/>
              </a:rPr>
              <a:t>ОБСТАНОВКИ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В СООТВЕТСТВИИ С НЕБЛАГОПРИЯТНЫМ ПРОГНОЗОМ 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НА ТЕРРИТОРИИ КРАСНОДАРСКОГО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9" y="4221088"/>
            <a:ext cx="65326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89" y="4221088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43" y="4221088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6" y="4221088"/>
            <a:ext cx="460088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74" y="4221088"/>
            <a:ext cx="43550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88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5" y="4221088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4" y="4221088"/>
            <a:ext cx="441238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5" y="4221088"/>
            <a:ext cx="439452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55" y="4221088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3" y="4221088"/>
            <a:ext cx="309178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0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1" y="4221088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88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45" y="4221088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52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46" y="4962452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0" y="4962452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3" y="4962452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2" y="4962452"/>
            <a:ext cx="45588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45" y="4962982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8" y="4963501"/>
            <a:ext cx="444814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7" y="4961930"/>
            <a:ext cx="452588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73" y="4961930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30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19" y="4961930"/>
            <a:ext cx="451576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66" y="4978370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0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08" y="4961930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51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407733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95"/>
            <a:ext cx="9144000" cy="684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12"/>
          <p:cNvSpPr txBox="1">
            <a:spLocks noChangeArrowheads="1"/>
          </p:cNvSpPr>
          <p:nvPr/>
        </p:nvSpPr>
        <p:spPr bwMode="auto">
          <a:xfrm>
            <a:off x="0" y="0"/>
            <a:ext cx="9144000" cy="672641"/>
          </a:xfrm>
          <a:prstGeom prst="rect">
            <a:avLst/>
          </a:prstGeom>
          <a:solidFill>
            <a:srgbClr val="204D84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КРАСНОДАРСКИЙ КРАЙ</a:t>
            </a:r>
          </a:p>
          <a:p>
            <a:r>
              <a:rPr lang="ru-RU" dirty="0"/>
              <a:t>РИСКИ ФОРМИРОВАНИЯ СМЕРЧЕЙ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-7937" y="4849331"/>
            <a:ext cx="2540152" cy="2007478"/>
            <a:chOff x="-7937" y="4849331"/>
            <a:chExt cx="2540152" cy="200747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" y="5102785"/>
              <a:ext cx="2531613" cy="17540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Rectangle 84"/>
            <p:cNvSpPr>
              <a:spLocks noChangeArrowheads="1"/>
            </p:cNvSpPr>
            <p:nvPr/>
          </p:nvSpPr>
          <p:spPr bwMode="auto">
            <a:xfrm>
              <a:off x="-7937" y="4849331"/>
              <a:ext cx="2540151" cy="251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272143" y="836712"/>
            <a:ext cx="2692345" cy="2592288"/>
            <a:chOff x="4173574" y="752032"/>
            <a:chExt cx="2126618" cy="1691716"/>
          </a:xfrm>
        </p:grpSpPr>
        <p:pic>
          <p:nvPicPr>
            <p:cNvPr id="38" name="Picture 2" descr="C:\Users\ods\Desktop\Снимок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" t="10185" r="2145" b="1708"/>
            <a:stretch/>
          </p:blipFill>
          <p:spPr bwMode="auto">
            <a:xfrm>
              <a:off x="4188814" y="1013460"/>
              <a:ext cx="2111378" cy="1430288"/>
            </a:xfrm>
            <a:prstGeom prst="rect">
              <a:avLst/>
            </a:prstGeom>
            <a:noFill/>
            <a:effectLst>
              <a:glow rad="101600">
                <a:srgbClr val="00206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84"/>
            <p:cNvSpPr>
              <a:spLocks noChangeArrowheads="1"/>
            </p:cNvSpPr>
            <p:nvPr/>
          </p:nvSpPr>
          <p:spPr bwMode="auto">
            <a:xfrm>
              <a:off x="4173574" y="752032"/>
              <a:ext cx="2126618" cy="2474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Схема доведения ШП и ЭП</a:t>
              </a:r>
              <a:endPara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21746" y="3125658"/>
            <a:ext cx="11377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prstClr val="white"/>
                </a:solidFill>
              </a:rPr>
              <a:t>Анапа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3293" y="3620002"/>
            <a:ext cx="1137752" cy="26435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/>
                </a:solidFill>
              </a:rPr>
              <a:t>Новороссийск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5736" y="3884361"/>
            <a:ext cx="1223754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prstClr val="white"/>
                </a:solidFill>
              </a:rPr>
              <a:t>Геленджик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99246" y="4554195"/>
            <a:ext cx="11377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prstClr val="white"/>
                </a:solidFill>
              </a:rPr>
              <a:t>Туапсе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7924" y="5589240"/>
            <a:ext cx="13681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prstClr val="white"/>
                </a:solidFill>
              </a:rPr>
              <a:t>Сочи</a:t>
            </a: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" b="-1"/>
          <a:stretch/>
        </p:blipFill>
        <p:spPr bwMode="auto">
          <a:xfrm>
            <a:off x="604833" y="1237309"/>
            <a:ext cx="1314609" cy="9596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66" y="1204461"/>
            <a:ext cx="1313802" cy="997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95"/>
            <a:ext cx="9144000" cy="684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5" name="Group 82"/>
          <p:cNvGrpSpPr>
            <a:grpSpLocks/>
          </p:cNvGrpSpPr>
          <p:nvPr/>
        </p:nvGrpSpPr>
        <p:grpSpPr bwMode="auto">
          <a:xfrm>
            <a:off x="1080799" y="3207196"/>
            <a:ext cx="323850" cy="371475"/>
            <a:chOff x="2607" y="5208"/>
            <a:chExt cx="847" cy="913"/>
          </a:xfrm>
        </p:grpSpPr>
        <p:sp>
          <p:nvSpPr>
            <p:cNvPr id="64563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64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5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6" name="Group 82"/>
          <p:cNvGrpSpPr>
            <a:grpSpLocks/>
          </p:cNvGrpSpPr>
          <p:nvPr/>
        </p:nvGrpSpPr>
        <p:grpSpPr bwMode="auto">
          <a:xfrm>
            <a:off x="1756805" y="3759457"/>
            <a:ext cx="323850" cy="371475"/>
            <a:chOff x="2607" y="5208"/>
            <a:chExt cx="847" cy="913"/>
          </a:xfrm>
        </p:grpSpPr>
        <p:sp>
          <p:nvSpPr>
            <p:cNvPr id="6456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61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2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7" name="Group 82"/>
          <p:cNvGrpSpPr>
            <a:grpSpLocks/>
          </p:cNvGrpSpPr>
          <p:nvPr/>
        </p:nvGrpSpPr>
        <p:grpSpPr bwMode="auto">
          <a:xfrm>
            <a:off x="2353875" y="4184764"/>
            <a:ext cx="323850" cy="373062"/>
            <a:chOff x="2607" y="5208"/>
            <a:chExt cx="847" cy="913"/>
          </a:xfrm>
        </p:grpSpPr>
        <p:sp>
          <p:nvSpPr>
            <p:cNvPr id="6455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8" name="Group 82"/>
          <p:cNvGrpSpPr>
            <a:grpSpLocks/>
          </p:cNvGrpSpPr>
          <p:nvPr/>
        </p:nvGrpSpPr>
        <p:grpSpPr bwMode="auto">
          <a:xfrm>
            <a:off x="2953278" y="4409521"/>
            <a:ext cx="323850" cy="371475"/>
            <a:chOff x="2607" y="5208"/>
            <a:chExt cx="847" cy="913"/>
          </a:xfrm>
        </p:grpSpPr>
        <p:sp>
          <p:nvSpPr>
            <p:cNvPr id="64554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5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6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9" name="Group 82"/>
          <p:cNvGrpSpPr>
            <a:grpSpLocks/>
          </p:cNvGrpSpPr>
          <p:nvPr/>
        </p:nvGrpSpPr>
        <p:grpSpPr bwMode="auto">
          <a:xfrm>
            <a:off x="3779912" y="4951986"/>
            <a:ext cx="323850" cy="373062"/>
            <a:chOff x="2607" y="5208"/>
            <a:chExt cx="847" cy="913"/>
          </a:xfrm>
        </p:grpSpPr>
        <p:sp>
          <p:nvSpPr>
            <p:cNvPr id="6455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aphicFrame>
        <p:nvGraphicFramePr>
          <p:cNvPr id="785" name="Group 308"/>
          <p:cNvGraphicFramePr>
            <a:graphicFrameLocks noGrp="1"/>
          </p:cNvGraphicFramePr>
          <p:nvPr/>
        </p:nvGraphicFramePr>
        <p:xfrm>
          <a:off x="4787900" y="1520825"/>
          <a:ext cx="3081338" cy="1187450"/>
        </p:xfrm>
        <a:graphic>
          <a:graphicData uri="http://schemas.openxmlformats.org/drawingml/2006/table">
            <a:tbl>
              <a:tblPr/>
              <a:tblGrid>
                <a:gridCol w="3081338"/>
              </a:tblGrid>
              <a:tr h="118745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случае выхода смерчей на сушу в зоне ЧС могут оказаться 265 населенных пунктов количество населения 1130199 чел. , 922 СЗО,  188 ПОО, 3192 трансформаторных подстанций, более 320 учреждений курортного комплекса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7350" marR="77350" marT="41138" marB="411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4526" name="Oval 344"/>
          <p:cNvSpPr>
            <a:spLocks noChangeArrowheads="1"/>
          </p:cNvSpPr>
          <p:nvPr/>
        </p:nvSpPr>
        <p:spPr bwMode="auto">
          <a:xfrm rot="2051285">
            <a:off x="623339" y="3604125"/>
            <a:ext cx="3010996" cy="74959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7" name="Oval 344"/>
          <p:cNvSpPr>
            <a:spLocks noChangeArrowheads="1"/>
          </p:cNvSpPr>
          <p:nvPr/>
        </p:nvSpPr>
        <p:spPr bwMode="auto">
          <a:xfrm rot="2051285">
            <a:off x="3501182" y="5099376"/>
            <a:ext cx="1873006" cy="64974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65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КРАСНОДАРСКОГО КРАЯ</a:t>
            </a:r>
          </a:p>
        </p:txBody>
      </p:sp>
      <p:grpSp>
        <p:nvGrpSpPr>
          <p:cNvPr id="581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582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583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585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589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590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 smtClean="0"/>
                  <a:t>СПВР</a:t>
                </a:r>
                <a:endParaRPr lang="ru-RU" altLang="ru-RU" dirty="0" smtClean="0"/>
              </a:p>
            </p:txBody>
          </p:sp>
        </p:grpSp>
        <p:sp>
          <p:nvSpPr>
            <p:cNvPr id="586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587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 smtClean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 smtClean="0">
                  <a:latin typeface="Times New Roman" pitchFamily="18" charset="0"/>
                </a:rPr>
                <a:t>825</a:t>
              </a:r>
              <a:endParaRPr lang="ru-RU" altLang="ru-RU" sz="1200" dirty="0" smtClean="0"/>
            </a:p>
          </p:txBody>
        </p:sp>
        <p:sp>
          <p:nvSpPr>
            <p:cNvPr id="588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4530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454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95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4545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6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7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4532" name="Прямоугольник 1"/>
          <p:cNvSpPr>
            <a:spLocks noChangeArrowheads="1"/>
          </p:cNvSpPr>
          <p:nvPr/>
        </p:nvSpPr>
        <p:spPr bwMode="auto">
          <a:xfrm>
            <a:off x="1786321" y="2959643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sp>
        <p:nvSpPr>
          <p:cNvPr id="64533" name="Прямоугольник 600"/>
          <p:cNvSpPr>
            <a:spLocks noChangeArrowheads="1"/>
          </p:cNvSpPr>
          <p:nvPr/>
        </p:nvSpPr>
        <p:spPr bwMode="auto">
          <a:xfrm>
            <a:off x="2532815" y="3392934"/>
            <a:ext cx="1322388" cy="2238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64534" name="Прямоугольник 601"/>
          <p:cNvSpPr>
            <a:spLocks noChangeArrowheads="1"/>
          </p:cNvSpPr>
          <p:nvPr/>
        </p:nvSpPr>
        <p:spPr bwMode="auto">
          <a:xfrm>
            <a:off x="2899989" y="3731105"/>
            <a:ext cx="1058863" cy="2143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4535" name="Прямоугольник 602"/>
          <p:cNvSpPr>
            <a:spLocks noChangeArrowheads="1"/>
          </p:cNvSpPr>
          <p:nvPr/>
        </p:nvSpPr>
        <p:spPr bwMode="auto">
          <a:xfrm>
            <a:off x="4189413" y="4430826"/>
            <a:ext cx="765175" cy="25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4536" name="Прямоугольник 604"/>
          <p:cNvSpPr>
            <a:spLocks noChangeArrowheads="1"/>
          </p:cNvSpPr>
          <p:nvPr/>
        </p:nvSpPr>
        <p:spPr bwMode="auto">
          <a:xfrm>
            <a:off x="5232641" y="5278058"/>
            <a:ext cx="657225" cy="2555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grpSp>
        <p:nvGrpSpPr>
          <p:cNvPr id="64538" name="Group 82"/>
          <p:cNvGrpSpPr>
            <a:grpSpLocks/>
          </p:cNvGrpSpPr>
          <p:nvPr/>
        </p:nvGrpSpPr>
        <p:grpSpPr bwMode="auto">
          <a:xfrm>
            <a:off x="4572001" y="5594549"/>
            <a:ext cx="323850" cy="373062"/>
            <a:chOff x="2607" y="5208"/>
            <a:chExt cx="847" cy="913"/>
          </a:xfrm>
        </p:grpSpPr>
        <p:sp>
          <p:nvSpPr>
            <p:cNvPr id="6453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511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40"/>
            <a:ext cx="9132749" cy="62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150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151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153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157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58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 smtClean="0"/>
                  <a:t>СПВР</a:t>
                </a:r>
                <a:endParaRPr lang="ru-RU" altLang="ru-RU" dirty="0" smtClean="0"/>
              </a:p>
            </p:txBody>
          </p:sp>
        </p:grpSp>
        <p:sp>
          <p:nvSpPr>
            <p:cNvPr id="154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155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 smtClean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 smtClean="0">
                  <a:latin typeface="Times New Roman" pitchFamily="18" charset="0"/>
                </a:rPr>
                <a:t>825</a:t>
              </a:r>
              <a:endParaRPr lang="ru-RU" altLang="ru-RU" sz="1200" dirty="0" smtClean="0"/>
            </a:p>
          </p:txBody>
        </p:sp>
        <p:sp>
          <p:nvSpPr>
            <p:cNvPr id="156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8612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863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163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8634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5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6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68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СОЧИ, КРАСНОДАРСКОГО КРАЯ</a:t>
            </a:r>
          </a:p>
        </p:txBody>
      </p:sp>
      <p:grpSp>
        <p:nvGrpSpPr>
          <p:cNvPr id="68615" name="Group 82"/>
          <p:cNvGrpSpPr>
            <a:grpSpLocks/>
          </p:cNvGrpSpPr>
          <p:nvPr/>
        </p:nvGrpSpPr>
        <p:grpSpPr bwMode="auto">
          <a:xfrm>
            <a:off x="2252911" y="4869358"/>
            <a:ext cx="384175" cy="414338"/>
            <a:chOff x="2607" y="5208"/>
            <a:chExt cx="847" cy="913"/>
          </a:xfrm>
        </p:grpSpPr>
        <p:sp>
          <p:nvSpPr>
            <p:cNvPr id="6863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6" name="Group 82"/>
          <p:cNvGrpSpPr>
            <a:grpSpLocks/>
          </p:cNvGrpSpPr>
          <p:nvPr/>
        </p:nvGrpSpPr>
        <p:grpSpPr bwMode="auto">
          <a:xfrm>
            <a:off x="3218446" y="5424695"/>
            <a:ext cx="384175" cy="414338"/>
            <a:chOff x="2607" y="5208"/>
            <a:chExt cx="847" cy="913"/>
          </a:xfrm>
        </p:grpSpPr>
        <p:sp>
          <p:nvSpPr>
            <p:cNvPr id="6862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7" name="Group 82"/>
          <p:cNvGrpSpPr>
            <a:grpSpLocks/>
          </p:cNvGrpSpPr>
          <p:nvPr/>
        </p:nvGrpSpPr>
        <p:grpSpPr bwMode="auto">
          <a:xfrm>
            <a:off x="395536" y="2953246"/>
            <a:ext cx="384175" cy="414337"/>
            <a:chOff x="2607" y="5208"/>
            <a:chExt cx="847" cy="913"/>
          </a:xfrm>
        </p:grpSpPr>
        <p:sp>
          <p:nvSpPr>
            <p:cNvPr id="6862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8" name="Group 82"/>
          <p:cNvGrpSpPr>
            <a:grpSpLocks/>
          </p:cNvGrpSpPr>
          <p:nvPr/>
        </p:nvGrpSpPr>
        <p:grpSpPr bwMode="auto">
          <a:xfrm>
            <a:off x="1332161" y="3961308"/>
            <a:ext cx="384175" cy="414338"/>
            <a:chOff x="2607" y="5208"/>
            <a:chExt cx="847" cy="913"/>
          </a:xfrm>
        </p:grpSpPr>
        <p:sp>
          <p:nvSpPr>
            <p:cNvPr id="6862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8619" name="Прямоугольник 184"/>
          <p:cNvSpPr>
            <a:spLocks noChangeArrowheads="1"/>
          </p:cNvSpPr>
          <p:nvPr/>
        </p:nvSpPr>
        <p:spPr bwMode="auto">
          <a:xfrm>
            <a:off x="5435600" y="3937000"/>
            <a:ext cx="658813" cy="255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39775" indent="-280988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39825" indent="-227013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7025" indent="-227013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3838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sp>
        <p:nvSpPr>
          <p:cNvPr id="68620" name="Text Box 179"/>
          <p:cNvSpPr txBox="1">
            <a:spLocks noChangeArrowheads="1"/>
          </p:cNvSpPr>
          <p:nvPr/>
        </p:nvSpPr>
        <p:spPr bwMode="auto">
          <a:xfrm>
            <a:off x="6875463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104 населенных пункта, количество населения 497806 чел. , 464СЗО,  48 ПОО,1336.ТП.</a:t>
            </a:r>
          </a:p>
        </p:txBody>
      </p:sp>
      <p:sp>
        <p:nvSpPr>
          <p:cNvPr id="68621" name="Oval 344"/>
          <p:cNvSpPr>
            <a:spLocks noChangeArrowheads="1"/>
          </p:cNvSpPr>
          <p:nvPr/>
        </p:nvSpPr>
        <p:spPr bwMode="auto">
          <a:xfrm rot="2676702">
            <a:off x="-362562" y="3685484"/>
            <a:ext cx="4665663" cy="119062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" y="620688"/>
            <a:ext cx="9144000" cy="62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378075"/>
            <a:ext cx="131763" cy="342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50" tIns="32625" rIns="65250" bIns="32625" anchor="ctr">
            <a:spAutoFit/>
          </a:bodyPr>
          <a:lstStyle/>
          <a:p>
            <a:pPr defTabSz="651852"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69636" name="Group 82"/>
          <p:cNvGrpSpPr>
            <a:grpSpLocks/>
          </p:cNvGrpSpPr>
          <p:nvPr/>
        </p:nvGrpSpPr>
        <p:grpSpPr bwMode="auto">
          <a:xfrm rot="21056874">
            <a:off x="1586941" y="3923124"/>
            <a:ext cx="384175" cy="414338"/>
            <a:chOff x="2607" y="5208"/>
            <a:chExt cx="847" cy="913"/>
          </a:xfrm>
        </p:grpSpPr>
        <p:sp>
          <p:nvSpPr>
            <p:cNvPr id="18803" name="Freeform 83"/>
            <p:cNvSpPr>
              <a:spLocks/>
            </p:cNvSpPr>
            <p:nvPr/>
          </p:nvSpPr>
          <p:spPr bwMode="auto">
            <a:xfrm>
              <a:off x="2607" y="5208"/>
              <a:ext cx="753" cy="72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4" name="Line 84"/>
            <p:cNvSpPr>
              <a:spLocks noChangeShapeType="1"/>
            </p:cNvSpPr>
            <p:nvPr/>
          </p:nvSpPr>
          <p:spPr bwMode="auto">
            <a:xfrm rot="313848" flipH="1">
              <a:off x="3167" y="5768"/>
              <a:ext cx="287" cy="28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5" name="Arc 85"/>
            <p:cNvSpPr>
              <a:spLocks/>
            </p:cNvSpPr>
            <p:nvPr/>
          </p:nvSpPr>
          <p:spPr bwMode="auto">
            <a:xfrm>
              <a:off x="3076" y="6006"/>
              <a:ext cx="116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69637" name="Group 87"/>
          <p:cNvGrpSpPr>
            <a:grpSpLocks/>
          </p:cNvGrpSpPr>
          <p:nvPr/>
        </p:nvGrpSpPr>
        <p:grpSpPr bwMode="auto">
          <a:xfrm rot="21056874">
            <a:off x="3737982" y="5760908"/>
            <a:ext cx="384175" cy="412750"/>
            <a:chOff x="2607" y="5208"/>
            <a:chExt cx="847" cy="913"/>
          </a:xfrm>
        </p:grpSpPr>
        <p:sp>
          <p:nvSpPr>
            <p:cNvPr id="18800" name="Freeform 88"/>
            <p:cNvSpPr>
              <a:spLocks/>
            </p:cNvSpPr>
            <p:nvPr/>
          </p:nvSpPr>
          <p:spPr bwMode="auto">
            <a:xfrm>
              <a:off x="2607" y="5208"/>
              <a:ext cx="753" cy="7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1" name="Line 89"/>
            <p:cNvSpPr>
              <a:spLocks noChangeShapeType="1"/>
            </p:cNvSpPr>
            <p:nvPr/>
          </p:nvSpPr>
          <p:spPr bwMode="auto">
            <a:xfrm rot="313848" flipH="1">
              <a:off x="3167" y="5770"/>
              <a:ext cx="287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2" name="Arc 90"/>
            <p:cNvSpPr>
              <a:spLocks/>
            </p:cNvSpPr>
            <p:nvPr/>
          </p:nvSpPr>
          <p:spPr bwMode="auto">
            <a:xfrm>
              <a:off x="3076" y="6005"/>
              <a:ext cx="116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42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343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344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346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350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51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 smtClean="0"/>
                  <a:t>СПВР</a:t>
                </a:r>
                <a:endParaRPr lang="ru-RU" altLang="ru-RU" dirty="0" smtClean="0"/>
              </a:p>
            </p:txBody>
          </p:sp>
        </p:grpSp>
        <p:sp>
          <p:nvSpPr>
            <p:cNvPr id="347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348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 smtClean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 smtClean="0">
                  <a:latin typeface="Times New Roman" pitchFamily="18" charset="0"/>
                </a:rPr>
                <a:t>825</a:t>
              </a:r>
              <a:endParaRPr lang="ru-RU" altLang="ru-RU" sz="1200" dirty="0" smtClean="0"/>
            </a:p>
          </p:txBody>
        </p:sp>
        <p:sp>
          <p:nvSpPr>
            <p:cNvPr id="349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9639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965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965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5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356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9649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9650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9651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61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</a:t>
            </a:r>
            <a:r>
              <a:rPr lang="ru-RU" altLang="ru-RU" dirty="0" smtClean="0"/>
              <a:t>г. ТУАПСЕ</a:t>
            </a:r>
            <a:r>
              <a:rPr lang="ru-RU" altLang="ru-RU" dirty="0"/>
              <a:t>, КРАСНОДАРСКОГО КРАЯ</a:t>
            </a:r>
          </a:p>
        </p:txBody>
      </p:sp>
      <p:grpSp>
        <p:nvGrpSpPr>
          <p:cNvPr id="69642" name="Group 87"/>
          <p:cNvGrpSpPr>
            <a:grpSpLocks/>
          </p:cNvGrpSpPr>
          <p:nvPr/>
        </p:nvGrpSpPr>
        <p:grpSpPr bwMode="auto">
          <a:xfrm rot="21056874">
            <a:off x="2573571" y="4961686"/>
            <a:ext cx="384175" cy="412750"/>
            <a:chOff x="2607" y="5208"/>
            <a:chExt cx="847" cy="913"/>
          </a:xfrm>
        </p:grpSpPr>
        <p:sp>
          <p:nvSpPr>
            <p:cNvPr id="364" name="Freeform 88"/>
            <p:cNvSpPr>
              <a:spLocks/>
            </p:cNvSpPr>
            <p:nvPr/>
          </p:nvSpPr>
          <p:spPr bwMode="auto">
            <a:xfrm>
              <a:off x="2607" y="5208"/>
              <a:ext cx="752" cy="7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5" name="Line 89"/>
            <p:cNvSpPr>
              <a:spLocks noChangeShapeType="1"/>
            </p:cNvSpPr>
            <p:nvPr/>
          </p:nvSpPr>
          <p:spPr bwMode="auto">
            <a:xfrm rot="313848" flipH="1">
              <a:off x="3167" y="5770"/>
              <a:ext cx="287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6" name="Arc 90"/>
            <p:cNvSpPr>
              <a:spLocks/>
            </p:cNvSpPr>
            <p:nvPr/>
          </p:nvSpPr>
          <p:spPr bwMode="auto">
            <a:xfrm>
              <a:off x="3076" y="6005"/>
              <a:ext cx="115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69643" name="Прямоугольник 366"/>
          <p:cNvSpPr>
            <a:spLocks noChangeArrowheads="1"/>
          </p:cNvSpPr>
          <p:nvPr/>
        </p:nvSpPr>
        <p:spPr bwMode="auto">
          <a:xfrm>
            <a:off x="3974668" y="5170624"/>
            <a:ext cx="792163" cy="255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1413" indent="-228600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8600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2250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9644" name="Text Box 179"/>
          <p:cNvSpPr txBox="1">
            <a:spLocks noChangeArrowheads="1"/>
          </p:cNvSpPr>
          <p:nvPr/>
        </p:nvSpPr>
        <p:spPr bwMode="auto">
          <a:xfrm>
            <a:off x="6875463" y="6016625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64 населенных пункта, количество населения 125876 чел. , 160СЗО,  19 ПОО, 360.ТП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9645" name="Oval 344"/>
          <p:cNvSpPr>
            <a:spLocks noChangeArrowheads="1"/>
          </p:cNvSpPr>
          <p:nvPr/>
        </p:nvSpPr>
        <p:spPr bwMode="auto">
          <a:xfrm rot="2246354">
            <a:off x="691177" y="4572115"/>
            <a:ext cx="4357687" cy="96837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1" y="631619"/>
            <a:ext cx="914688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66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68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72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73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 smtClean="0"/>
                  <a:t>СПВР</a:t>
                </a:r>
                <a:endParaRPr lang="ru-RU" altLang="ru-RU" dirty="0" smtClean="0"/>
              </a:p>
            </p:txBody>
          </p:sp>
        </p:grpSp>
        <p:sp>
          <p:nvSpPr>
            <p:cNvPr id="69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70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 smtClean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 smtClean="0">
                  <a:latin typeface="Times New Roman" pitchFamily="18" charset="0"/>
                </a:rPr>
                <a:t>825</a:t>
              </a:r>
              <a:endParaRPr lang="ru-RU" altLang="ru-RU" sz="1200" dirty="0" smtClean="0"/>
            </a:p>
          </p:txBody>
        </p:sp>
        <p:sp>
          <p:nvSpPr>
            <p:cNvPr id="71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7588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760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1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1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78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7606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7607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7608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ГЕЛЕНДЖИК, КРАСНОДАРСКОГО КРАЯ</a:t>
            </a:r>
          </a:p>
        </p:txBody>
      </p:sp>
      <p:grpSp>
        <p:nvGrpSpPr>
          <p:cNvPr id="67591" name="Group 82"/>
          <p:cNvGrpSpPr>
            <a:grpSpLocks/>
          </p:cNvGrpSpPr>
          <p:nvPr/>
        </p:nvGrpSpPr>
        <p:grpSpPr bwMode="auto">
          <a:xfrm>
            <a:off x="1250810" y="3731414"/>
            <a:ext cx="384175" cy="414338"/>
            <a:chOff x="2607" y="5208"/>
            <a:chExt cx="847" cy="913"/>
          </a:xfrm>
        </p:grpSpPr>
        <p:sp>
          <p:nvSpPr>
            <p:cNvPr id="67603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04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5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7592" name="Group 82"/>
          <p:cNvGrpSpPr>
            <a:grpSpLocks/>
          </p:cNvGrpSpPr>
          <p:nvPr/>
        </p:nvGrpSpPr>
        <p:grpSpPr bwMode="auto">
          <a:xfrm>
            <a:off x="2010377" y="4424595"/>
            <a:ext cx="384175" cy="414338"/>
            <a:chOff x="2607" y="5208"/>
            <a:chExt cx="847" cy="913"/>
          </a:xfrm>
        </p:grpSpPr>
        <p:sp>
          <p:nvSpPr>
            <p:cNvPr id="6760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01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2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7593" name="Group 82"/>
          <p:cNvGrpSpPr>
            <a:grpSpLocks/>
          </p:cNvGrpSpPr>
          <p:nvPr/>
        </p:nvGrpSpPr>
        <p:grpSpPr bwMode="auto">
          <a:xfrm>
            <a:off x="523085" y="2989327"/>
            <a:ext cx="384175" cy="414338"/>
            <a:chOff x="2607" y="5208"/>
            <a:chExt cx="847" cy="913"/>
          </a:xfrm>
        </p:grpSpPr>
        <p:sp>
          <p:nvSpPr>
            <p:cNvPr id="6759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59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7594" name="Прямоугольник 95"/>
          <p:cNvSpPr>
            <a:spLocks noChangeArrowheads="1"/>
          </p:cNvSpPr>
          <p:nvPr/>
        </p:nvSpPr>
        <p:spPr bwMode="auto">
          <a:xfrm>
            <a:off x="2627784" y="3471642"/>
            <a:ext cx="1050925" cy="2254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1413" indent="-228600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8600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7595" name="Text Box 179"/>
          <p:cNvSpPr txBox="1">
            <a:spLocks noChangeArrowheads="1"/>
          </p:cNvSpPr>
          <p:nvPr/>
        </p:nvSpPr>
        <p:spPr bwMode="auto">
          <a:xfrm>
            <a:off x="6875463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21 населенный пункт, количество населения 103523 чел. , 154СЗО,  7 ПОО, 376.ТП.</a:t>
            </a:r>
          </a:p>
        </p:txBody>
      </p:sp>
      <p:sp>
        <p:nvSpPr>
          <p:cNvPr id="67596" name="Oval 344"/>
          <p:cNvSpPr>
            <a:spLocks noChangeArrowheads="1"/>
          </p:cNvSpPr>
          <p:nvPr/>
        </p:nvSpPr>
        <p:spPr bwMode="auto">
          <a:xfrm rot="2754019">
            <a:off x="-647263" y="4303478"/>
            <a:ext cx="5699457" cy="80865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38" name="Group 82"/>
          <p:cNvGrpSpPr>
            <a:grpSpLocks/>
          </p:cNvGrpSpPr>
          <p:nvPr/>
        </p:nvGrpSpPr>
        <p:grpSpPr bwMode="auto">
          <a:xfrm>
            <a:off x="2627784" y="4984632"/>
            <a:ext cx="384175" cy="414338"/>
            <a:chOff x="2607" y="5208"/>
            <a:chExt cx="847" cy="913"/>
          </a:xfrm>
        </p:grpSpPr>
        <p:sp>
          <p:nvSpPr>
            <p:cNvPr id="3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4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42" name="Group 82"/>
          <p:cNvGrpSpPr>
            <a:grpSpLocks/>
          </p:cNvGrpSpPr>
          <p:nvPr/>
        </p:nvGrpSpPr>
        <p:grpSpPr bwMode="auto">
          <a:xfrm>
            <a:off x="3326867" y="5770769"/>
            <a:ext cx="384175" cy="414338"/>
            <a:chOff x="2607" y="5208"/>
            <a:chExt cx="847" cy="913"/>
          </a:xfrm>
        </p:grpSpPr>
        <p:sp>
          <p:nvSpPr>
            <p:cNvPr id="43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44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075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752"/>
            <a:ext cx="9144000" cy="628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3" name="Group 82"/>
          <p:cNvGrpSpPr>
            <a:grpSpLocks/>
          </p:cNvGrpSpPr>
          <p:nvPr/>
        </p:nvGrpSpPr>
        <p:grpSpPr bwMode="auto">
          <a:xfrm>
            <a:off x="4572000" y="6439506"/>
            <a:ext cx="384175" cy="414338"/>
            <a:chOff x="2607" y="5208"/>
            <a:chExt cx="847" cy="913"/>
          </a:xfrm>
        </p:grpSpPr>
        <p:sp>
          <p:nvSpPr>
            <p:cNvPr id="6658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6564" name="Group 82"/>
          <p:cNvGrpSpPr>
            <a:grpSpLocks/>
          </p:cNvGrpSpPr>
          <p:nvPr/>
        </p:nvGrpSpPr>
        <p:grpSpPr bwMode="auto">
          <a:xfrm>
            <a:off x="5443557" y="6216650"/>
            <a:ext cx="384175" cy="414337"/>
            <a:chOff x="2607" y="5208"/>
            <a:chExt cx="847" cy="913"/>
          </a:xfrm>
        </p:grpSpPr>
        <p:sp>
          <p:nvSpPr>
            <p:cNvPr id="6658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6565" name="Group 82"/>
          <p:cNvGrpSpPr>
            <a:grpSpLocks/>
          </p:cNvGrpSpPr>
          <p:nvPr/>
        </p:nvGrpSpPr>
        <p:grpSpPr bwMode="auto">
          <a:xfrm>
            <a:off x="3231023" y="6393495"/>
            <a:ext cx="384175" cy="414337"/>
            <a:chOff x="2607" y="5208"/>
            <a:chExt cx="847" cy="913"/>
          </a:xfrm>
        </p:grpSpPr>
        <p:sp>
          <p:nvSpPr>
            <p:cNvPr id="6657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160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НОВОРОССИЙСК, КРАСНОДАРСКОГО КРАЯ</a:t>
            </a:r>
          </a:p>
        </p:txBody>
      </p:sp>
      <p:sp>
        <p:nvSpPr>
          <p:cNvPr id="66567" name="Прямоугольник 160"/>
          <p:cNvSpPr>
            <a:spLocks noChangeArrowheads="1"/>
          </p:cNvSpPr>
          <p:nvPr/>
        </p:nvSpPr>
        <p:spPr bwMode="auto">
          <a:xfrm>
            <a:off x="4192588" y="5085184"/>
            <a:ext cx="1328737" cy="2254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grpSp>
        <p:nvGrpSpPr>
          <p:cNvPr id="36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 smtClean="0"/>
                  <a:t>СПВР</a:t>
                </a:r>
                <a:endParaRPr lang="ru-RU" altLang="ru-RU" dirty="0" smtClean="0"/>
              </a:p>
            </p:txBody>
          </p:sp>
        </p:grpSp>
        <p:sp>
          <p:nvSpPr>
            <p:cNvPr id="41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 smtClean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 smtClean="0">
                  <a:latin typeface="Times New Roman" pitchFamily="18" charset="0"/>
                </a:rPr>
                <a:t>825</a:t>
              </a:r>
              <a:endParaRPr lang="ru-RU" altLang="ru-RU" sz="1200" dirty="0" smtClean="0"/>
            </a:p>
          </p:txBody>
        </p:sp>
        <p:sp>
          <p:nvSpPr>
            <p:cNvPr id="43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6569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6576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77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8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0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6573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6574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6575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6571" name="Text Box 179"/>
          <p:cNvSpPr txBox="1">
            <a:spLocks noChangeArrowheads="1"/>
          </p:cNvSpPr>
          <p:nvPr/>
        </p:nvSpPr>
        <p:spPr bwMode="auto">
          <a:xfrm>
            <a:off x="6886575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25 населенных пунктов, количество населения 246266 чел. , 2СЗО,  37 ПОО, 534.ТП.</a:t>
            </a:r>
          </a:p>
        </p:txBody>
      </p:sp>
      <p:sp>
        <p:nvSpPr>
          <p:cNvPr id="66572" name="Oval 344"/>
          <p:cNvSpPr>
            <a:spLocks noChangeArrowheads="1"/>
          </p:cNvSpPr>
          <p:nvPr/>
        </p:nvSpPr>
        <p:spPr bwMode="auto">
          <a:xfrm rot="-210422">
            <a:off x="2422186" y="6324269"/>
            <a:ext cx="4022725" cy="46401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2884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179"/>
          <p:cNvSpPr txBox="1">
            <a:spLocks noChangeArrowheads="1"/>
          </p:cNvSpPr>
          <p:nvPr/>
        </p:nvSpPr>
        <p:spPr bwMode="auto">
          <a:xfrm>
            <a:off x="6875463" y="6016625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51 населенный пункт, количество населения 156728 чел. , 142СЗО,  7 ПОО, 586.ТП.</a:t>
            </a:r>
          </a:p>
        </p:txBody>
      </p:sp>
      <p:grpSp>
        <p:nvGrpSpPr>
          <p:cNvPr id="65540" name="Group 82"/>
          <p:cNvGrpSpPr>
            <a:grpSpLocks/>
          </p:cNvGrpSpPr>
          <p:nvPr/>
        </p:nvGrpSpPr>
        <p:grpSpPr bwMode="auto">
          <a:xfrm>
            <a:off x="3484137" y="3438927"/>
            <a:ext cx="384175" cy="414337"/>
            <a:chOff x="2607" y="5208"/>
            <a:chExt cx="847" cy="913"/>
          </a:xfrm>
        </p:grpSpPr>
        <p:sp>
          <p:nvSpPr>
            <p:cNvPr id="6556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6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5541" name="Group 82"/>
          <p:cNvGrpSpPr>
            <a:grpSpLocks/>
          </p:cNvGrpSpPr>
          <p:nvPr/>
        </p:nvGrpSpPr>
        <p:grpSpPr bwMode="auto">
          <a:xfrm>
            <a:off x="4357191" y="5448720"/>
            <a:ext cx="384175" cy="414338"/>
            <a:chOff x="2607" y="5208"/>
            <a:chExt cx="847" cy="913"/>
          </a:xfrm>
        </p:grpSpPr>
        <p:sp>
          <p:nvSpPr>
            <p:cNvPr id="6555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14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АНАПА, КРАСНОДАРСКОГО КРАЯ</a:t>
            </a:r>
          </a:p>
        </p:txBody>
      </p:sp>
      <p:grpSp>
        <p:nvGrpSpPr>
          <p:cNvPr id="65543" name="Group 82"/>
          <p:cNvGrpSpPr>
            <a:grpSpLocks/>
          </p:cNvGrpSpPr>
          <p:nvPr/>
        </p:nvGrpSpPr>
        <p:grpSpPr bwMode="auto">
          <a:xfrm>
            <a:off x="4067944" y="4509120"/>
            <a:ext cx="384175" cy="414338"/>
            <a:chOff x="2607" y="5208"/>
            <a:chExt cx="847" cy="913"/>
          </a:xfrm>
        </p:grpSpPr>
        <p:sp>
          <p:nvSpPr>
            <p:cNvPr id="6555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5544" name="Прямоугольник 151"/>
          <p:cNvSpPr>
            <a:spLocks noChangeArrowheads="1"/>
          </p:cNvSpPr>
          <p:nvPr/>
        </p:nvSpPr>
        <p:spPr bwMode="auto">
          <a:xfrm>
            <a:off x="4860032" y="3794927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grpSp>
        <p:nvGrpSpPr>
          <p:cNvPr id="36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 smtClean="0"/>
                  <a:t>СПВР</a:t>
                </a:r>
                <a:endParaRPr lang="ru-RU" altLang="ru-RU" dirty="0" smtClean="0"/>
              </a:p>
            </p:txBody>
          </p:sp>
        </p:grpSp>
        <p:sp>
          <p:nvSpPr>
            <p:cNvPr id="41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 smtClean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 smtClean="0">
                  <a:latin typeface="Times New Roman" pitchFamily="18" charset="0"/>
                </a:rPr>
                <a:t>825</a:t>
              </a:r>
              <a:endParaRPr lang="ru-RU" altLang="ru-RU" sz="1200" dirty="0" smtClean="0"/>
            </a:p>
          </p:txBody>
        </p:sp>
        <p:sp>
          <p:nvSpPr>
            <p:cNvPr id="43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 smtClean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5546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555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0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5549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5550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5551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5548" name="Oval 344"/>
          <p:cNvSpPr>
            <a:spLocks noChangeArrowheads="1"/>
          </p:cNvSpPr>
          <p:nvPr/>
        </p:nvSpPr>
        <p:spPr bwMode="auto">
          <a:xfrm rot="3807546">
            <a:off x="2386325" y="4434076"/>
            <a:ext cx="3705225" cy="76044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397</Words>
  <Application>Microsoft Office PowerPoint</Application>
  <PresentationFormat>Экран (4:3)</PresentationFormat>
  <Paragraphs>89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ods</dc:creator>
  <cp:lastModifiedBy>user</cp:lastModifiedBy>
  <cp:revision>133</cp:revision>
  <cp:lastPrinted>2019-05-20T15:20:52Z</cp:lastPrinted>
  <dcterms:created xsi:type="dcterms:W3CDTF">2019-03-19T10:20:40Z</dcterms:created>
  <dcterms:modified xsi:type="dcterms:W3CDTF">2021-07-27T08:26:33Z</dcterms:modified>
</cp:coreProperties>
</file>