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6"/>
  </p:notesMasterIdLst>
  <p:handoutMasterIdLst>
    <p:handoutMasterId r:id="rId7"/>
  </p:handoutMasterIdLst>
  <p:sldIdLst>
    <p:sldId id="8998" r:id="rId2"/>
    <p:sldId id="9065" r:id="rId3"/>
    <p:sldId id="9075" r:id="rId4"/>
    <p:sldId id="9074" r:id="rId5"/>
  </p:sldIdLst>
  <p:sldSz cx="9144000" cy="6858000" type="screen4x3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998"/>
            <p14:sldId id="9065"/>
            <p14:sldId id="9075"/>
            <p14:sldId id="9074"/>
          </p14:sldIdLst>
        </p14:section>
      </p14:sectionLst>
    </p:ext>
    <p:ext uri="{EFAFB233-063F-42B5-8137-9DF3F51BA10A}">
      <p15:sldGuideLst xmlns:p15="http://schemas.microsoft.com/office/powerpoint/2012/main">
        <p15:guide id="2" pos="3636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81DF8"/>
    <a:srgbClr val="00FF00"/>
    <a:srgbClr val="FF9999"/>
    <a:srgbClr val="FF0000"/>
    <a:srgbClr val="4ADFE6"/>
    <a:srgbClr val="0070C0"/>
    <a:srgbClr val="FFFF00"/>
    <a:srgbClr val="FF33CC"/>
    <a:srgbClr val="3DF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6586" autoAdjust="0"/>
  </p:normalViewPr>
  <p:slideViewPr>
    <p:cSldViewPr snapToGrid="0">
      <p:cViewPr varScale="1">
        <p:scale>
          <a:sx n="116" d="100"/>
          <a:sy n="116" d="100"/>
        </p:scale>
        <p:origin x="822" y="90"/>
      </p:cViewPr>
      <p:guideLst>
        <p:guide pos="3636"/>
        <p:guide orient="horz" pos="4320"/>
        <p:guide pos="2727"/>
      </p:guideLst>
    </p:cSldViewPr>
  </p:slideViewPr>
  <p:outlineViewPr>
    <p:cViewPr>
      <p:scale>
        <a:sx n="66" d="100"/>
        <a:sy n="66" d="100"/>
      </p:scale>
      <p:origin x="0" y="-7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154"/>
            <a:ext cx="4308031" cy="341074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7" y="154"/>
            <a:ext cx="4308031" cy="341074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52" y="6467742"/>
            <a:ext cx="4308031" cy="341072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7" y="6467742"/>
            <a:ext cx="4308031" cy="341072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49"/>
            <a:ext cx="4307733" cy="34162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42" y="49"/>
            <a:ext cx="4307733" cy="34162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3875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5" tIns="47697" rIns="95395" bIns="4769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7" y="3276749"/>
            <a:ext cx="7952739" cy="2680960"/>
          </a:xfrm>
          <a:prstGeom prst="rect">
            <a:avLst/>
          </a:prstGeom>
        </p:spPr>
        <p:txBody>
          <a:bodyPr vert="horz" lIns="95395" tIns="47697" rIns="95395" bIns="476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52" y="6467304"/>
            <a:ext cx="4307733" cy="34162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42" y="6467304"/>
            <a:ext cx="4307733" cy="34162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630891" y="6467167"/>
            <a:ext cx="4307734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5187" cy="25527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094" y="3235357"/>
            <a:ext cx="7955042" cy="3065136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8525" y="850900"/>
            <a:ext cx="3063875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1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31.01.2021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70"/>
            <a:ext cx="9144000" cy="10404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ОБСТАНОВКИ В СООТВЕТСТВИИ С ПРОГНОЗОМ 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НА ТЕРРИТОРИИ КРАСНОДАРСКОГО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2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90" y="4221088"/>
            <a:ext cx="653263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90" y="4221088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44" y="4221090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6" y="4221088"/>
            <a:ext cx="460088" cy="6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75" y="4221088"/>
            <a:ext cx="435509" cy="6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90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6" y="4221088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5" y="4221088"/>
            <a:ext cx="441238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5" y="4221088"/>
            <a:ext cx="439452" cy="6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56" y="4221090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4" y="4221088"/>
            <a:ext cx="309178" cy="6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1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2" y="4221090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90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46" y="4221090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54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47" y="4962454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1" y="4962454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4" y="4962454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2" y="4962452"/>
            <a:ext cx="455880" cy="6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46" y="4962982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9" y="4963501"/>
            <a:ext cx="444814" cy="6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8" y="4961930"/>
            <a:ext cx="452588" cy="6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74" y="4961930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32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19" y="4961930"/>
            <a:ext cx="451576" cy="6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67" y="4978372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2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08" y="4961932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52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390832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Picture 2" descr="C:\Users\user\Desktop\open 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" y="48721"/>
            <a:ext cx="9143999" cy="680928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</p:pic>
      <p:grpSp>
        <p:nvGrpSpPr>
          <p:cNvPr id="640" name="Group 43"/>
          <p:cNvGrpSpPr>
            <a:grpSpLocks/>
          </p:cNvGrpSpPr>
          <p:nvPr/>
        </p:nvGrpSpPr>
        <p:grpSpPr bwMode="auto">
          <a:xfrm>
            <a:off x="8873301" y="44888"/>
            <a:ext cx="233356" cy="273309"/>
            <a:chOff x="695" y="1570"/>
            <a:chExt cx="2276" cy="2282"/>
          </a:xfrm>
        </p:grpSpPr>
        <p:sp>
          <p:nvSpPr>
            <p:cNvPr id="669" name="Oval 44"/>
            <p:cNvSpPr>
              <a:spLocks noChangeArrowheads="1"/>
            </p:cNvSpPr>
            <p:nvPr/>
          </p:nvSpPr>
          <p:spPr bwMode="auto">
            <a:xfrm>
              <a:off x="695" y="1570"/>
              <a:ext cx="2276" cy="2282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0" name="Oval 45"/>
            <p:cNvSpPr>
              <a:spLocks noChangeArrowheads="1"/>
            </p:cNvSpPr>
            <p:nvPr/>
          </p:nvSpPr>
          <p:spPr bwMode="auto">
            <a:xfrm>
              <a:off x="750" y="1602"/>
              <a:ext cx="2182" cy="2186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1" name="Oval 46"/>
            <p:cNvSpPr>
              <a:spLocks noChangeArrowheads="1"/>
            </p:cNvSpPr>
            <p:nvPr/>
          </p:nvSpPr>
          <p:spPr bwMode="auto">
            <a:xfrm>
              <a:off x="1026" y="1890"/>
              <a:ext cx="1648" cy="1656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2" name="Oval 47"/>
            <p:cNvSpPr>
              <a:spLocks noChangeArrowheads="1"/>
            </p:cNvSpPr>
            <p:nvPr/>
          </p:nvSpPr>
          <p:spPr bwMode="auto">
            <a:xfrm>
              <a:off x="1070" y="1934"/>
              <a:ext cx="1587" cy="1598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3" name="Freeform 48"/>
            <p:cNvSpPr>
              <a:spLocks noEditPoints="1"/>
            </p:cNvSpPr>
            <p:nvPr/>
          </p:nvSpPr>
          <p:spPr bwMode="auto">
            <a:xfrm>
              <a:off x="1202" y="1666"/>
              <a:ext cx="1317" cy="364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6116" tIns="8059" rIns="16116" bIns="805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75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" y="2393"/>
              <a:ext cx="136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" name="AutoShape 50"/>
            <p:cNvSpPr>
              <a:spLocks noChangeArrowheads="1"/>
            </p:cNvSpPr>
            <p:nvPr/>
          </p:nvSpPr>
          <p:spPr bwMode="auto">
            <a:xfrm>
              <a:off x="882" y="2069"/>
              <a:ext cx="1907" cy="17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6116" tIns="8059" rIns="16116" bIns="805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77" name="Group 51"/>
            <p:cNvGrpSpPr>
              <a:grpSpLocks/>
            </p:cNvGrpSpPr>
            <p:nvPr/>
          </p:nvGrpSpPr>
          <p:grpSpPr bwMode="auto">
            <a:xfrm>
              <a:off x="1537" y="1886"/>
              <a:ext cx="585" cy="771"/>
              <a:chOff x="3374" y="926"/>
              <a:chExt cx="585" cy="771"/>
            </a:xfrm>
          </p:grpSpPr>
          <p:sp>
            <p:nvSpPr>
              <p:cNvPr id="844" name="Freeform 52"/>
              <p:cNvSpPr>
                <a:spLocks/>
              </p:cNvSpPr>
              <p:nvPr/>
            </p:nvSpPr>
            <p:spPr bwMode="auto">
              <a:xfrm>
                <a:off x="3513" y="1313"/>
                <a:ext cx="314" cy="384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3" name="Freeform 53"/>
              <p:cNvSpPr>
                <a:spLocks/>
              </p:cNvSpPr>
              <p:nvPr/>
            </p:nvSpPr>
            <p:spPr bwMode="auto">
              <a:xfrm>
                <a:off x="3568" y="1224"/>
                <a:ext cx="198" cy="96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4" name="Freeform 54"/>
              <p:cNvSpPr>
                <a:spLocks/>
              </p:cNvSpPr>
              <p:nvPr/>
            </p:nvSpPr>
            <p:spPr bwMode="auto">
              <a:xfrm>
                <a:off x="3568" y="1179"/>
                <a:ext cx="198" cy="102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5" name="Freeform 55"/>
              <p:cNvSpPr>
                <a:spLocks/>
              </p:cNvSpPr>
              <p:nvPr/>
            </p:nvSpPr>
            <p:spPr bwMode="auto">
              <a:xfrm>
                <a:off x="3563" y="1256"/>
                <a:ext cx="50" cy="3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6" name="Freeform 56"/>
              <p:cNvSpPr>
                <a:spLocks/>
              </p:cNvSpPr>
              <p:nvPr/>
            </p:nvSpPr>
            <p:spPr bwMode="auto">
              <a:xfrm>
                <a:off x="3717" y="1256"/>
                <a:ext cx="61" cy="38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7" name="Freeform 57"/>
              <p:cNvSpPr>
                <a:spLocks/>
              </p:cNvSpPr>
              <p:nvPr/>
            </p:nvSpPr>
            <p:spPr bwMode="auto">
              <a:xfrm>
                <a:off x="3546" y="1479"/>
                <a:ext cx="88" cy="147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8" name="Freeform 58"/>
              <p:cNvSpPr>
                <a:spLocks/>
              </p:cNvSpPr>
              <p:nvPr/>
            </p:nvSpPr>
            <p:spPr bwMode="auto">
              <a:xfrm>
                <a:off x="3596" y="1524"/>
                <a:ext cx="39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9" name="Freeform 59"/>
              <p:cNvSpPr>
                <a:spLocks/>
              </p:cNvSpPr>
              <p:nvPr/>
            </p:nvSpPr>
            <p:spPr bwMode="auto">
              <a:xfrm>
                <a:off x="3535" y="1428"/>
                <a:ext cx="66" cy="70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0" name="Freeform 60"/>
              <p:cNvSpPr>
                <a:spLocks/>
              </p:cNvSpPr>
              <p:nvPr/>
            </p:nvSpPr>
            <p:spPr bwMode="auto">
              <a:xfrm>
                <a:off x="3546" y="1428"/>
                <a:ext cx="55" cy="96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1" name="Freeform 61"/>
              <p:cNvSpPr>
                <a:spLocks/>
              </p:cNvSpPr>
              <p:nvPr/>
            </p:nvSpPr>
            <p:spPr bwMode="auto">
              <a:xfrm>
                <a:off x="3579" y="1428"/>
                <a:ext cx="55" cy="58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2" name="Freeform 62"/>
              <p:cNvSpPr>
                <a:spLocks/>
              </p:cNvSpPr>
              <p:nvPr/>
            </p:nvSpPr>
            <p:spPr bwMode="auto">
              <a:xfrm>
                <a:off x="3596" y="1467"/>
                <a:ext cx="39" cy="26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3" name="Freeform 63"/>
              <p:cNvSpPr>
                <a:spLocks/>
              </p:cNvSpPr>
              <p:nvPr/>
            </p:nvSpPr>
            <p:spPr bwMode="auto">
              <a:xfrm>
                <a:off x="3524" y="1441"/>
                <a:ext cx="55" cy="3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4" name="Freeform 64"/>
              <p:cNvSpPr>
                <a:spLocks/>
              </p:cNvSpPr>
              <p:nvPr/>
            </p:nvSpPr>
            <p:spPr bwMode="auto">
              <a:xfrm>
                <a:off x="3546" y="1428"/>
                <a:ext cx="55" cy="70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5" name="Freeform 65"/>
              <p:cNvSpPr>
                <a:spLocks/>
              </p:cNvSpPr>
              <p:nvPr/>
            </p:nvSpPr>
            <p:spPr bwMode="auto">
              <a:xfrm>
                <a:off x="3563" y="1511"/>
                <a:ext cx="72" cy="58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6" name="Freeform 66"/>
              <p:cNvSpPr>
                <a:spLocks/>
              </p:cNvSpPr>
              <p:nvPr/>
            </p:nvSpPr>
            <p:spPr bwMode="auto">
              <a:xfrm>
                <a:off x="3568" y="1556"/>
                <a:ext cx="28" cy="58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7" name="Freeform 67"/>
              <p:cNvSpPr>
                <a:spLocks/>
              </p:cNvSpPr>
              <p:nvPr/>
            </p:nvSpPr>
            <p:spPr bwMode="auto">
              <a:xfrm>
                <a:off x="3601" y="1537"/>
                <a:ext cx="33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8" name="Freeform 68"/>
              <p:cNvSpPr>
                <a:spLocks/>
              </p:cNvSpPr>
              <p:nvPr/>
            </p:nvSpPr>
            <p:spPr bwMode="auto">
              <a:xfrm>
                <a:off x="3601" y="1543"/>
                <a:ext cx="33" cy="121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9" name="Freeform 69"/>
              <p:cNvSpPr>
                <a:spLocks/>
              </p:cNvSpPr>
              <p:nvPr/>
            </p:nvSpPr>
            <p:spPr bwMode="auto">
              <a:xfrm>
                <a:off x="3634" y="1556"/>
                <a:ext cx="39" cy="128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0" name="Freeform 70"/>
              <p:cNvSpPr>
                <a:spLocks/>
              </p:cNvSpPr>
              <p:nvPr/>
            </p:nvSpPr>
            <p:spPr bwMode="auto">
              <a:xfrm>
                <a:off x="3700" y="1479"/>
                <a:ext cx="94" cy="147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1" name="Freeform 71"/>
              <p:cNvSpPr>
                <a:spLocks/>
              </p:cNvSpPr>
              <p:nvPr/>
            </p:nvSpPr>
            <p:spPr bwMode="auto">
              <a:xfrm>
                <a:off x="3700" y="1524"/>
                <a:ext cx="44" cy="147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2" name="Freeform 72"/>
              <p:cNvSpPr>
                <a:spLocks/>
              </p:cNvSpPr>
              <p:nvPr/>
            </p:nvSpPr>
            <p:spPr bwMode="auto">
              <a:xfrm>
                <a:off x="3733" y="1428"/>
                <a:ext cx="77" cy="70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3" name="Freeform 73"/>
              <p:cNvSpPr>
                <a:spLocks/>
              </p:cNvSpPr>
              <p:nvPr/>
            </p:nvSpPr>
            <p:spPr bwMode="auto">
              <a:xfrm>
                <a:off x="3733" y="1428"/>
                <a:ext cx="55" cy="96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" name="Freeform 74"/>
              <p:cNvSpPr>
                <a:spLocks/>
              </p:cNvSpPr>
              <p:nvPr/>
            </p:nvSpPr>
            <p:spPr bwMode="auto">
              <a:xfrm>
                <a:off x="3706" y="1428"/>
                <a:ext cx="44" cy="58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5" name="Freeform 75"/>
              <p:cNvSpPr>
                <a:spLocks/>
              </p:cNvSpPr>
              <p:nvPr/>
            </p:nvSpPr>
            <p:spPr bwMode="auto">
              <a:xfrm>
                <a:off x="3700" y="1467"/>
                <a:ext cx="44" cy="26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6" name="Freeform 76"/>
              <p:cNvSpPr>
                <a:spLocks/>
              </p:cNvSpPr>
              <p:nvPr/>
            </p:nvSpPr>
            <p:spPr bwMode="auto">
              <a:xfrm>
                <a:off x="3750" y="1441"/>
                <a:ext cx="61" cy="38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7" name="Freeform 77"/>
              <p:cNvSpPr>
                <a:spLocks/>
              </p:cNvSpPr>
              <p:nvPr/>
            </p:nvSpPr>
            <p:spPr bwMode="auto">
              <a:xfrm>
                <a:off x="3733" y="1428"/>
                <a:ext cx="55" cy="70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8" name="Freeform 78"/>
              <p:cNvSpPr>
                <a:spLocks/>
              </p:cNvSpPr>
              <p:nvPr/>
            </p:nvSpPr>
            <p:spPr bwMode="auto">
              <a:xfrm>
                <a:off x="3700" y="1511"/>
                <a:ext cx="77" cy="58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9" name="Freeform 79"/>
              <p:cNvSpPr>
                <a:spLocks/>
              </p:cNvSpPr>
              <p:nvPr/>
            </p:nvSpPr>
            <p:spPr bwMode="auto">
              <a:xfrm>
                <a:off x="3744" y="1556"/>
                <a:ext cx="22" cy="58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0" name="Freeform 80"/>
              <p:cNvSpPr>
                <a:spLocks/>
              </p:cNvSpPr>
              <p:nvPr/>
            </p:nvSpPr>
            <p:spPr bwMode="auto">
              <a:xfrm>
                <a:off x="3700" y="1537"/>
                <a:ext cx="44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1" name="Freeform 81"/>
              <p:cNvSpPr>
                <a:spLocks/>
              </p:cNvSpPr>
              <p:nvPr/>
            </p:nvSpPr>
            <p:spPr bwMode="auto">
              <a:xfrm>
                <a:off x="3700" y="1543"/>
                <a:ext cx="33" cy="121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2" name="Freeform 82"/>
              <p:cNvSpPr>
                <a:spLocks/>
              </p:cNvSpPr>
              <p:nvPr/>
            </p:nvSpPr>
            <p:spPr bwMode="auto">
              <a:xfrm>
                <a:off x="3673" y="1556"/>
                <a:ext cx="28" cy="128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3" name="Freeform 8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4" name="Freeform 8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5" name="Freeform 8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6" name="Freeform 86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7" name="Freeform 87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8" name="Freeform 88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9" name="Freeform 89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0" name="Freeform 90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1" name="Freeform 91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2" name="Freeform 92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3" name="Freeform 9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4" name="Freeform 9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5" name="Freeform 9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6" name="Freeform 96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7" name="Freeform 97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8" name="Freeform 98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9" name="Freeform 99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0" name="Freeform 100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1" name="Freeform 101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2" name="Freeform 102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3" name="Freeform 10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4" name="Freeform 10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5" name="Freeform 10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6" name="Freeform 106"/>
              <p:cNvSpPr>
                <a:spLocks/>
              </p:cNvSpPr>
              <p:nvPr/>
            </p:nvSpPr>
            <p:spPr bwMode="auto">
              <a:xfrm>
                <a:off x="3414" y="1383"/>
                <a:ext cx="44" cy="185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7" name="Freeform 107"/>
              <p:cNvSpPr>
                <a:spLocks/>
              </p:cNvSpPr>
              <p:nvPr/>
            </p:nvSpPr>
            <p:spPr bwMode="auto">
              <a:xfrm>
                <a:off x="3436" y="1371"/>
                <a:ext cx="44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8" name="Freeform 108"/>
              <p:cNvSpPr>
                <a:spLocks/>
              </p:cNvSpPr>
              <p:nvPr/>
            </p:nvSpPr>
            <p:spPr bwMode="auto">
              <a:xfrm>
                <a:off x="3458" y="1351"/>
                <a:ext cx="44" cy="153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9" name="Freeform 109"/>
              <p:cNvSpPr>
                <a:spLocks/>
              </p:cNvSpPr>
              <p:nvPr/>
            </p:nvSpPr>
            <p:spPr bwMode="auto">
              <a:xfrm>
                <a:off x="3491" y="1339"/>
                <a:ext cx="44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0" name="Freeform 110"/>
              <p:cNvSpPr>
                <a:spLocks/>
              </p:cNvSpPr>
              <p:nvPr/>
            </p:nvSpPr>
            <p:spPr bwMode="auto">
              <a:xfrm>
                <a:off x="3513" y="1326"/>
                <a:ext cx="50" cy="141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1" name="Freeform 111"/>
              <p:cNvSpPr>
                <a:spLocks/>
              </p:cNvSpPr>
              <p:nvPr/>
            </p:nvSpPr>
            <p:spPr bwMode="auto">
              <a:xfrm>
                <a:off x="3535" y="1307"/>
                <a:ext cx="44" cy="12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2" name="Freeform 112"/>
              <p:cNvSpPr>
                <a:spLocks/>
              </p:cNvSpPr>
              <p:nvPr/>
            </p:nvSpPr>
            <p:spPr bwMode="auto">
              <a:xfrm>
                <a:off x="3563" y="1294"/>
                <a:ext cx="39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3" name="Freeform 11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4" name="Freeform 11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5" name="Freeform 11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6" name="Freeform 116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7" name="Freeform 117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8" name="Freeform 118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9" name="Freeform 119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0" name="Freeform 120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1" name="Freeform 121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2" name="Freeform 122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3" name="Freeform 12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4" name="Freeform 12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5" name="Freeform 12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6" name="Freeform 126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7" name="Freeform 127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8" name="Freeform 128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9" name="Freeform 129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0" name="Freeform 130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1" name="Freeform 131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2" name="Freeform 132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3" name="Freeform 13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4" name="Freeform 13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5" name="Freeform 13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6" name="Freeform 136"/>
              <p:cNvSpPr>
                <a:spLocks/>
              </p:cNvSpPr>
              <p:nvPr/>
            </p:nvSpPr>
            <p:spPr bwMode="auto">
              <a:xfrm>
                <a:off x="3386" y="1326"/>
                <a:ext cx="72" cy="102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7" name="Freeform 137"/>
              <p:cNvSpPr>
                <a:spLocks/>
              </p:cNvSpPr>
              <p:nvPr/>
            </p:nvSpPr>
            <p:spPr bwMode="auto">
              <a:xfrm>
                <a:off x="3425" y="1313"/>
                <a:ext cx="66" cy="109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8" name="Freeform 138"/>
              <p:cNvSpPr>
                <a:spLocks/>
              </p:cNvSpPr>
              <p:nvPr/>
            </p:nvSpPr>
            <p:spPr bwMode="auto">
              <a:xfrm>
                <a:off x="3469" y="1313"/>
                <a:ext cx="44" cy="96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9" name="Freeform 139"/>
              <p:cNvSpPr>
                <a:spLocks/>
              </p:cNvSpPr>
              <p:nvPr/>
            </p:nvSpPr>
            <p:spPr bwMode="auto">
              <a:xfrm>
                <a:off x="3502" y="1313"/>
                <a:ext cx="33" cy="83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0" name="Freeform 140"/>
              <p:cNvSpPr>
                <a:spLocks/>
              </p:cNvSpPr>
              <p:nvPr/>
            </p:nvSpPr>
            <p:spPr bwMode="auto">
              <a:xfrm>
                <a:off x="3524" y="1307"/>
                <a:ext cx="39" cy="77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1" name="Freeform 141"/>
              <p:cNvSpPr>
                <a:spLocks/>
              </p:cNvSpPr>
              <p:nvPr/>
            </p:nvSpPr>
            <p:spPr bwMode="auto">
              <a:xfrm>
                <a:off x="3546" y="1307"/>
                <a:ext cx="33" cy="64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2" name="Freeform 142"/>
              <p:cNvSpPr>
                <a:spLocks/>
              </p:cNvSpPr>
              <p:nvPr/>
            </p:nvSpPr>
            <p:spPr bwMode="auto">
              <a:xfrm>
                <a:off x="3563" y="1307"/>
                <a:ext cx="33" cy="64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3" name="Freeform 143"/>
              <p:cNvSpPr>
                <a:spLocks/>
              </p:cNvSpPr>
              <p:nvPr/>
            </p:nvSpPr>
            <p:spPr bwMode="auto">
              <a:xfrm>
                <a:off x="3579" y="1307"/>
                <a:ext cx="22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4" name="Freeform 144"/>
              <p:cNvSpPr>
                <a:spLocks/>
              </p:cNvSpPr>
              <p:nvPr/>
            </p:nvSpPr>
            <p:spPr bwMode="auto">
              <a:xfrm>
                <a:off x="3596" y="1307"/>
                <a:ext cx="17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5" name="Freeform 145"/>
              <p:cNvSpPr>
                <a:spLocks/>
              </p:cNvSpPr>
              <p:nvPr/>
            </p:nvSpPr>
            <p:spPr bwMode="auto">
              <a:xfrm>
                <a:off x="3601" y="1307"/>
                <a:ext cx="28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6" name="Freeform 146"/>
              <p:cNvSpPr>
                <a:spLocks/>
              </p:cNvSpPr>
              <p:nvPr/>
            </p:nvSpPr>
            <p:spPr bwMode="auto">
              <a:xfrm>
                <a:off x="3612" y="1307"/>
                <a:ext cx="22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7" name="Freeform 147"/>
              <p:cNvSpPr>
                <a:spLocks/>
              </p:cNvSpPr>
              <p:nvPr/>
            </p:nvSpPr>
            <p:spPr bwMode="auto">
              <a:xfrm>
                <a:off x="3629" y="1307"/>
                <a:ext cx="17" cy="45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8" name="Freeform 148"/>
              <p:cNvSpPr>
                <a:spLocks/>
              </p:cNvSpPr>
              <p:nvPr/>
            </p:nvSpPr>
            <p:spPr bwMode="auto">
              <a:xfrm>
                <a:off x="3414" y="1256"/>
                <a:ext cx="66" cy="83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9" name="Freeform 149"/>
              <p:cNvSpPr>
                <a:spLocks/>
              </p:cNvSpPr>
              <p:nvPr/>
            </p:nvSpPr>
            <p:spPr bwMode="auto">
              <a:xfrm>
                <a:off x="3447" y="1256"/>
                <a:ext cx="66" cy="83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0" name="Freeform 150"/>
              <p:cNvSpPr>
                <a:spLocks/>
              </p:cNvSpPr>
              <p:nvPr/>
            </p:nvSpPr>
            <p:spPr bwMode="auto">
              <a:xfrm>
                <a:off x="3480" y="1268"/>
                <a:ext cx="55" cy="70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1" name="Freeform 151"/>
              <p:cNvSpPr>
                <a:spLocks/>
              </p:cNvSpPr>
              <p:nvPr/>
            </p:nvSpPr>
            <p:spPr bwMode="auto">
              <a:xfrm>
                <a:off x="3502" y="1268"/>
                <a:ext cx="44" cy="70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2" name="Freeform 152"/>
              <p:cNvSpPr>
                <a:spLocks/>
              </p:cNvSpPr>
              <p:nvPr/>
            </p:nvSpPr>
            <p:spPr bwMode="auto">
              <a:xfrm>
                <a:off x="3524" y="1268"/>
                <a:ext cx="44" cy="70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3" name="Freeform 153"/>
              <p:cNvSpPr>
                <a:spLocks/>
              </p:cNvSpPr>
              <p:nvPr/>
            </p:nvSpPr>
            <p:spPr bwMode="auto">
              <a:xfrm>
                <a:off x="3546" y="1268"/>
                <a:ext cx="33" cy="70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4" name="Freeform 154"/>
              <p:cNvSpPr>
                <a:spLocks/>
              </p:cNvSpPr>
              <p:nvPr/>
            </p:nvSpPr>
            <p:spPr bwMode="auto">
              <a:xfrm>
                <a:off x="3568" y="1281"/>
                <a:ext cx="28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5" name="Freeform 155"/>
              <p:cNvSpPr>
                <a:spLocks/>
              </p:cNvSpPr>
              <p:nvPr/>
            </p:nvSpPr>
            <p:spPr bwMode="auto">
              <a:xfrm>
                <a:off x="3579" y="1281"/>
                <a:ext cx="33" cy="58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6" name="Freeform 156"/>
              <p:cNvSpPr>
                <a:spLocks/>
              </p:cNvSpPr>
              <p:nvPr/>
            </p:nvSpPr>
            <p:spPr bwMode="auto">
              <a:xfrm>
                <a:off x="3596" y="1281"/>
                <a:ext cx="33" cy="45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7" name="Freeform 157"/>
              <p:cNvSpPr>
                <a:spLocks/>
              </p:cNvSpPr>
              <p:nvPr/>
            </p:nvSpPr>
            <p:spPr bwMode="auto">
              <a:xfrm>
                <a:off x="3601" y="1281"/>
                <a:ext cx="28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8" name="Freeform 158"/>
              <p:cNvSpPr>
                <a:spLocks/>
              </p:cNvSpPr>
              <p:nvPr/>
            </p:nvSpPr>
            <p:spPr bwMode="auto">
              <a:xfrm>
                <a:off x="3612" y="1281"/>
                <a:ext cx="22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9" name="Freeform 159"/>
              <p:cNvSpPr>
                <a:spLocks/>
              </p:cNvSpPr>
              <p:nvPr/>
            </p:nvSpPr>
            <p:spPr bwMode="auto">
              <a:xfrm>
                <a:off x="3629" y="1294"/>
                <a:ext cx="17" cy="32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0" name="Freeform 16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1" name="Freeform 16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2" name="Freeform 16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3" name="Freeform 163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4" name="Freeform 164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5" name="Freeform 165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6" name="Freeform 166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7" name="Freeform 167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8" name="Freeform 168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9" name="Freeform 169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0" name="Freeform 17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1" name="Freeform 17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2" name="Freeform 17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3" name="Freeform 173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4" name="Freeform 174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5" name="Freeform 175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" name="Freeform 176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7" name="Freeform 177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8" name="Freeform 178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9" name="Freeform 179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0" name="Freeform 18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1" name="Freeform 18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2" name="Freeform 18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3" name="Freeform 183"/>
              <p:cNvSpPr>
                <a:spLocks/>
              </p:cNvSpPr>
              <p:nvPr/>
            </p:nvSpPr>
            <p:spPr bwMode="auto">
              <a:xfrm>
                <a:off x="3447" y="1224"/>
                <a:ext cx="55" cy="45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4" name="Freeform 184"/>
              <p:cNvSpPr>
                <a:spLocks/>
              </p:cNvSpPr>
              <p:nvPr/>
            </p:nvSpPr>
            <p:spPr bwMode="auto">
              <a:xfrm>
                <a:off x="3469" y="1224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5" name="Freeform 185"/>
              <p:cNvSpPr>
                <a:spLocks/>
              </p:cNvSpPr>
              <p:nvPr/>
            </p:nvSpPr>
            <p:spPr bwMode="auto">
              <a:xfrm>
                <a:off x="3491" y="1236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6" name="Freeform 186"/>
              <p:cNvSpPr>
                <a:spLocks/>
              </p:cNvSpPr>
              <p:nvPr/>
            </p:nvSpPr>
            <p:spPr bwMode="auto">
              <a:xfrm>
                <a:off x="3513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18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18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9" name="Freeform 18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0" name="Freeform 190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1" name="Freeform 191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2" name="Freeform 192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3" name="Freeform 193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4" name="Freeform 194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5" name="Freeform 195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6" name="Freeform 196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7" name="Freeform 19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8" name="Freeform 19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9" name="Freeform 19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0" name="Freeform 200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1" name="Freeform 201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2" name="Freeform 202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3" name="Freeform 203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4" name="Freeform 204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5" name="Freeform 205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6" name="Freeform 206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7" name="Freeform 20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8" name="Freeform 20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9" name="Freeform 20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0" name="Freeform 210"/>
              <p:cNvSpPr>
                <a:spLocks/>
              </p:cNvSpPr>
              <p:nvPr/>
            </p:nvSpPr>
            <p:spPr bwMode="auto">
              <a:xfrm>
                <a:off x="3480" y="1198"/>
                <a:ext cx="44" cy="26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1" name="Freeform 211"/>
              <p:cNvSpPr>
                <a:spLocks/>
              </p:cNvSpPr>
              <p:nvPr/>
            </p:nvSpPr>
            <p:spPr bwMode="auto">
              <a:xfrm>
                <a:off x="3502" y="1211"/>
                <a:ext cx="33" cy="26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2" name="Freeform 212"/>
              <p:cNvSpPr>
                <a:spLocks/>
              </p:cNvSpPr>
              <p:nvPr/>
            </p:nvSpPr>
            <p:spPr bwMode="auto">
              <a:xfrm>
                <a:off x="3513" y="1224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3" name="Freeform 213"/>
              <p:cNvSpPr>
                <a:spLocks/>
              </p:cNvSpPr>
              <p:nvPr/>
            </p:nvSpPr>
            <p:spPr bwMode="auto">
              <a:xfrm>
                <a:off x="3546" y="1256"/>
                <a:ext cx="33" cy="26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4" name="Freeform 214"/>
              <p:cNvSpPr>
                <a:spLocks/>
              </p:cNvSpPr>
              <p:nvPr/>
            </p:nvSpPr>
            <p:spPr bwMode="auto">
              <a:xfrm>
                <a:off x="3513" y="1192"/>
                <a:ext cx="66" cy="77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5" name="Freeform 215"/>
              <p:cNvSpPr>
                <a:spLocks/>
              </p:cNvSpPr>
              <p:nvPr/>
            </p:nvSpPr>
            <p:spPr bwMode="auto">
              <a:xfrm>
                <a:off x="3601" y="1153"/>
                <a:ext cx="132" cy="70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6" name="Freeform 21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7" name="Freeform 21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8" name="Freeform 21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9" name="Freeform 219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0" name="Freeform 220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1" name="Freeform 221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2" name="Freeform 222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3" name="Freeform 223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4" name="Freeform 224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5" name="Freeform 225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6" name="Freeform 22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7" name="Freeform 22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8" name="Freeform 22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9" name="Freeform 229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0" name="Freeform 230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1" name="Freeform 231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2" name="Freeform 232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3" name="Freeform 233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4" name="Freeform 234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5" name="Freeform 235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6" name="Freeform 23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7" name="Freeform 23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8" name="Freeform 23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9" name="Freeform 239"/>
              <p:cNvSpPr>
                <a:spLocks/>
              </p:cNvSpPr>
              <p:nvPr/>
            </p:nvSpPr>
            <p:spPr bwMode="auto">
              <a:xfrm>
                <a:off x="3877" y="1383"/>
                <a:ext cx="50" cy="185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0" name="Freeform 240"/>
              <p:cNvSpPr>
                <a:spLocks/>
              </p:cNvSpPr>
              <p:nvPr/>
            </p:nvSpPr>
            <p:spPr bwMode="auto">
              <a:xfrm>
                <a:off x="3860" y="1371"/>
                <a:ext cx="39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1" name="Freeform 241"/>
              <p:cNvSpPr>
                <a:spLocks/>
              </p:cNvSpPr>
              <p:nvPr/>
            </p:nvSpPr>
            <p:spPr bwMode="auto">
              <a:xfrm>
                <a:off x="3833" y="1351"/>
                <a:ext cx="44" cy="153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2" name="Freeform 242"/>
              <p:cNvSpPr>
                <a:spLocks/>
              </p:cNvSpPr>
              <p:nvPr/>
            </p:nvSpPr>
            <p:spPr bwMode="auto">
              <a:xfrm>
                <a:off x="3800" y="1339"/>
                <a:ext cx="44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3" name="Freeform 243"/>
              <p:cNvSpPr>
                <a:spLocks/>
              </p:cNvSpPr>
              <p:nvPr/>
            </p:nvSpPr>
            <p:spPr bwMode="auto">
              <a:xfrm>
                <a:off x="3777" y="1326"/>
                <a:ext cx="50" cy="141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4" name="Freeform 244"/>
              <p:cNvSpPr>
                <a:spLocks/>
              </p:cNvSpPr>
              <p:nvPr/>
            </p:nvSpPr>
            <p:spPr bwMode="auto">
              <a:xfrm>
                <a:off x="3750" y="1307"/>
                <a:ext cx="50" cy="12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5" name="Freeform 245"/>
              <p:cNvSpPr>
                <a:spLocks/>
              </p:cNvSpPr>
              <p:nvPr/>
            </p:nvSpPr>
            <p:spPr bwMode="auto">
              <a:xfrm>
                <a:off x="3733" y="1294"/>
                <a:ext cx="44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6" name="Freeform 24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7" name="Freeform 24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8" name="Freeform 24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9" name="Freeform 249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0" name="Freeform 250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1" name="Freeform 251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2" name="Freeform 252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3" name="Freeform 253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4" name="Freeform 254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5" name="Freeform 255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6" name="Freeform 25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7" name="Freeform 25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8" name="Freeform 25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9" name="Freeform 259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0" name="Freeform 260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1" name="Freeform 261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2" name="Freeform 262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3" name="Freeform 263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4" name="Freeform 264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5" name="Freeform 265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6" name="Freeform 26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7" name="Freeform 26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8" name="Freeform 26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9" name="Freeform 269"/>
              <p:cNvSpPr>
                <a:spLocks/>
              </p:cNvSpPr>
              <p:nvPr/>
            </p:nvSpPr>
            <p:spPr bwMode="auto">
              <a:xfrm>
                <a:off x="3877" y="1326"/>
                <a:ext cx="72" cy="102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0" name="Freeform 270"/>
              <p:cNvSpPr>
                <a:spLocks/>
              </p:cNvSpPr>
              <p:nvPr/>
            </p:nvSpPr>
            <p:spPr bwMode="auto">
              <a:xfrm>
                <a:off x="3844" y="1313"/>
                <a:ext cx="66" cy="109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1" name="Freeform 271"/>
              <p:cNvSpPr>
                <a:spLocks/>
              </p:cNvSpPr>
              <p:nvPr/>
            </p:nvSpPr>
            <p:spPr bwMode="auto">
              <a:xfrm>
                <a:off x="3827" y="1313"/>
                <a:ext cx="39" cy="96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2" name="Freeform 272"/>
              <p:cNvSpPr>
                <a:spLocks/>
              </p:cNvSpPr>
              <p:nvPr/>
            </p:nvSpPr>
            <p:spPr bwMode="auto">
              <a:xfrm>
                <a:off x="3800" y="1313"/>
                <a:ext cx="44" cy="83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3" name="Freeform 273"/>
              <p:cNvSpPr>
                <a:spLocks/>
              </p:cNvSpPr>
              <p:nvPr/>
            </p:nvSpPr>
            <p:spPr bwMode="auto">
              <a:xfrm>
                <a:off x="3777" y="1307"/>
                <a:ext cx="33" cy="77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4" name="Freeform 274"/>
              <p:cNvSpPr>
                <a:spLocks/>
              </p:cNvSpPr>
              <p:nvPr/>
            </p:nvSpPr>
            <p:spPr bwMode="auto">
              <a:xfrm>
                <a:off x="3750" y="1307"/>
                <a:ext cx="39" cy="64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5" name="Freeform 275"/>
              <p:cNvSpPr>
                <a:spLocks/>
              </p:cNvSpPr>
              <p:nvPr/>
            </p:nvSpPr>
            <p:spPr bwMode="auto">
              <a:xfrm>
                <a:off x="3744" y="1307"/>
                <a:ext cx="33" cy="64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6" name="Freeform 276"/>
              <p:cNvSpPr>
                <a:spLocks/>
              </p:cNvSpPr>
              <p:nvPr/>
            </p:nvSpPr>
            <p:spPr bwMode="auto">
              <a:xfrm>
                <a:off x="3733" y="1307"/>
                <a:ext cx="22" cy="58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7" name="Freeform 277"/>
              <p:cNvSpPr>
                <a:spLocks/>
              </p:cNvSpPr>
              <p:nvPr/>
            </p:nvSpPr>
            <p:spPr bwMode="auto">
              <a:xfrm>
                <a:off x="3717" y="1307"/>
                <a:ext cx="28" cy="58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8" name="Freeform 278"/>
              <p:cNvSpPr>
                <a:spLocks/>
              </p:cNvSpPr>
              <p:nvPr/>
            </p:nvSpPr>
            <p:spPr bwMode="auto">
              <a:xfrm>
                <a:off x="3706" y="1307"/>
                <a:ext cx="28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" name="Freeform 279"/>
              <p:cNvSpPr>
                <a:spLocks/>
              </p:cNvSpPr>
              <p:nvPr/>
            </p:nvSpPr>
            <p:spPr bwMode="auto">
              <a:xfrm>
                <a:off x="3700" y="1307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0" name="Freeform 280"/>
              <p:cNvSpPr>
                <a:spLocks/>
              </p:cNvSpPr>
              <p:nvPr/>
            </p:nvSpPr>
            <p:spPr bwMode="auto">
              <a:xfrm>
                <a:off x="3684" y="1307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1" name="Freeform 281"/>
              <p:cNvSpPr>
                <a:spLocks/>
              </p:cNvSpPr>
              <p:nvPr/>
            </p:nvSpPr>
            <p:spPr bwMode="auto">
              <a:xfrm>
                <a:off x="3860" y="1256"/>
                <a:ext cx="66" cy="83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2" name="Freeform 282"/>
              <p:cNvSpPr>
                <a:spLocks/>
              </p:cNvSpPr>
              <p:nvPr/>
            </p:nvSpPr>
            <p:spPr bwMode="auto">
              <a:xfrm>
                <a:off x="3827" y="1256"/>
                <a:ext cx="66" cy="83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3" name="Freeform 283"/>
              <p:cNvSpPr>
                <a:spLocks/>
              </p:cNvSpPr>
              <p:nvPr/>
            </p:nvSpPr>
            <p:spPr bwMode="auto">
              <a:xfrm>
                <a:off x="3800" y="1268"/>
                <a:ext cx="61" cy="70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4" name="Freeform 284"/>
              <p:cNvSpPr>
                <a:spLocks/>
              </p:cNvSpPr>
              <p:nvPr/>
            </p:nvSpPr>
            <p:spPr bwMode="auto">
              <a:xfrm>
                <a:off x="3788" y="1268"/>
                <a:ext cx="44" cy="70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5" name="Freeform 285"/>
              <p:cNvSpPr>
                <a:spLocks/>
              </p:cNvSpPr>
              <p:nvPr/>
            </p:nvSpPr>
            <p:spPr bwMode="auto">
              <a:xfrm>
                <a:off x="3766" y="1268"/>
                <a:ext cx="44" cy="70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6" name="Freeform 286"/>
              <p:cNvSpPr>
                <a:spLocks/>
              </p:cNvSpPr>
              <p:nvPr/>
            </p:nvSpPr>
            <p:spPr bwMode="auto">
              <a:xfrm>
                <a:off x="3750" y="1268"/>
                <a:ext cx="39" cy="70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7" name="Freeform 287"/>
              <p:cNvSpPr>
                <a:spLocks/>
              </p:cNvSpPr>
              <p:nvPr/>
            </p:nvSpPr>
            <p:spPr bwMode="auto">
              <a:xfrm>
                <a:off x="3744" y="1281"/>
                <a:ext cx="33" cy="5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8" name="Freeform 288"/>
              <p:cNvSpPr>
                <a:spLocks/>
              </p:cNvSpPr>
              <p:nvPr/>
            </p:nvSpPr>
            <p:spPr bwMode="auto">
              <a:xfrm>
                <a:off x="3717" y="1281"/>
                <a:ext cx="33" cy="5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9" name="Freeform 289"/>
              <p:cNvSpPr>
                <a:spLocks/>
              </p:cNvSpPr>
              <p:nvPr/>
            </p:nvSpPr>
            <p:spPr bwMode="auto">
              <a:xfrm>
                <a:off x="3706" y="1281"/>
                <a:ext cx="39" cy="45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0" name="Freeform 290"/>
              <p:cNvSpPr>
                <a:spLocks/>
              </p:cNvSpPr>
              <p:nvPr/>
            </p:nvSpPr>
            <p:spPr bwMode="auto">
              <a:xfrm>
                <a:off x="3706" y="1281"/>
                <a:ext cx="28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1" name="Freeform 291"/>
              <p:cNvSpPr>
                <a:spLocks/>
              </p:cNvSpPr>
              <p:nvPr/>
            </p:nvSpPr>
            <p:spPr bwMode="auto">
              <a:xfrm>
                <a:off x="3700" y="1281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2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22" cy="32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3" name="Freeform 29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4" name="Freeform 29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5" name="Freeform 29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6" name="Freeform 296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7" name="Freeform 297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8" name="Freeform 298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9" name="Freeform 299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0" name="Freeform 300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1" name="Freeform 301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2" name="Freeform 302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3" name="Freeform 30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4" name="Freeform 30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5" name="Freeform 30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6" name="Freeform 306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7" name="Freeform 307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8" name="Freeform 308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9" name="Freeform 309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0" name="Freeform 310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1" name="Freeform 311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2" name="Freeform 312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3" name="Freeform 31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4" name="Freeform 31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5" name="Freeform 31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6" name="Freeform 316"/>
              <p:cNvSpPr>
                <a:spLocks/>
              </p:cNvSpPr>
              <p:nvPr/>
            </p:nvSpPr>
            <p:spPr bwMode="auto">
              <a:xfrm>
                <a:off x="3833" y="1224"/>
                <a:ext cx="61" cy="45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7" name="Freeform 317"/>
              <p:cNvSpPr>
                <a:spLocks/>
              </p:cNvSpPr>
              <p:nvPr/>
            </p:nvSpPr>
            <p:spPr bwMode="auto">
              <a:xfrm>
                <a:off x="3827" y="1224"/>
                <a:ext cx="39" cy="45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8" name="Freeform 318"/>
              <p:cNvSpPr>
                <a:spLocks/>
              </p:cNvSpPr>
              <p:nvPr/>
            </p:nvSpPr>
            <p:spPr bwMode="auto">
              <a:xfrm>
                <a:off x="3800" y="1236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9" name="Freeform 319"/>
              <p:cNvSpPr>
                <a:spLocks/>
              </p:cNvSpPr>
              <p:nvPr/>
            </p:nvSpPr>
            <p:spPr bwMode="auto">
              <a:xfrm>
                <a:off x="3788" y="1249"/>
                <a:ext cx="39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0" name="Freeform 32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1" name="Freeform 32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2" name="Freeform 32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3" name="Freeform 323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4" name="Freeform 324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5" name="Freeform 325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6" name="Freeform 326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7" name="Freeform 327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8" name="Freeform 328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9" name="Freeform 329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0" name="Freeform 33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1" name="Freeform 33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2" name="Freeform 33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3" name="Freeform 333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4" name="Freeform 334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5" name="Freeform 335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6" name="Freeform 336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7" name="Freeform 337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8" name="Freeform 338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9" name="Freeform 339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0" name="Freeform 34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1" name="Freeform 34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2" name="Freeform 34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3" name="Freeform 343"/>
              <p:cNvSpPr>
                <a:spLocks/>
              </p:cNvSpPr>
              <p:nvPr/>
            </p:nvSpPr>
            <p:spPr bwMode="auto">
              <a:xfrm>
                <a:off x="3811" y="1198"/>
                <a:ext cx="50" cy="26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4" name="Freeform 344"/>
              <p:cNvSpPr>
                <a:spLocks/>
              </p:cNvSpPr>
              <p:nvPr/>
            </p:nvSpPr>
            <p:spPr bwMode="auto">
              <a:xfrm>
                <a:off x="3800" y="1211"/>
                <a:ext cx="33" cy="26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5" name="Freeform 345"/>
              <p:cNvSpPr>
                <a:spLocks/>
              </p:cNvSpPr>
              <p:nvPr/>
            </p:nvSpPr>
            <p:spPr bwMode="auto">
              <a:xfrm>
                <a:off x="3788" y="1224"/>
                <a:ext cx="39" cy="13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6" name="Freeform 346"/>
              <p:cNvSpPr>
                <a:spLocks/>
              </p:cNvSpPr>
              <p:nvPr/>
            </p:nvSpPr>
            <p:spPr bwMode="auto">
              <a:xfrm>
                <a:off x="3750" y="1256"/>
                <a:ext cx="39" cy="26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7" name="Freeform 347"/>
              <p:cNvSpPr>
                <a:spLocks/>
              </p:cNvSpPr>
              <p:nvPr/>
            </p:nvSpPr>
            <p:spPr bwMode="auto">
              <a:xfrm>
                <a:off x="3750" y="1192"/>
                <a:ext cx="72" cy="77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8" name="Freeform 348"/>
              <p:cNvSpPr>
                <a:spLocks/>
              </p:cNvSpPr>
              <p:nvPr/>
            </p:nvSpPr>
            <p:spPr bwMode="auto">
              <a:xfrm>
                <a:off x="3403" y="1364"/>
                <a:ext cx="176" cy="237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9" name="Line 349"/>
              <p:cNvSpPr>
                <a:spLocks noChangeShapeType="1"/>
              </p:cNvSpPr>
              <p:nvPr/>
            </p:nvSpPr>
            <p:spPr bwMode="auto">
              <a:xfrm flipH="1">
                <a:off x="3480" y="1524"/>
                <a:ext cx="11" cy="13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0" name="Freeform 350"/>
              <p:cNvSpPr>
                <a:spLocks/>
              </p:cNvSpPr>
              <p:nvPr/>
            </p:nvSpPr>
            <p:spPr bwMode="auto">
              <a:xfrm>
                <a:off x="3480" y="1537"/>
                <a:ext cx="33" cy="6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1" name="Freeform 351"/>
              <p:cNvSpPr>
                <a:spLocks/>
              </p:cNvSpPr>
              <p:nvPr/>
            </p:nvSpPr>
            <p:spPr bwMode="auto">
              <a:xfrm>
                <a:off x="3480" y="1537"/>
                <a:ext cx="22" cy="6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2" name="Freeform 352"/>
              <p:cNvSpPr>
                <a:spLocks/>
              </p:cNvSpPr>
              <p:nvPr/>
            </p:nvSpPr>
            <p:spPr bwMode="auto">
              <a:xfrm>
                <a:off x="3480" y="1543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3" name="Freeform 353"/>
              <p:cNvSpPr>
                <a:spLocks/>
              </p:cNvSpPr>
              <p:nvPr/>
            </p:nvSpPr>
            <p:spPr bwMode="auto">
              <a:xfrm>
                <a:off x="3480" y="1556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4" name="Freeform 354"/>
              <p:cNvSpPr>
                <a:spLocks/>
              </p:cNvSpPr>
              <p:nvPr/>
            </p:nvSpPr>
            <p:spPr bwMode="auto">
              <a:xfrm>
                <a:off x="3491" y="1569"/>
                <a:ext cx="22" cy="13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5" name="Freeform 355"/>
              <p:cNvSpPr>
                <a:spLocks/>
              </p:cNvSpPr>
              <p:nvPr/>
            </p:nvSpPr>
            <p:spPr bwMode="auto">
              <a:xfrm>
                <a:off x="3860" y="1454"/>
                <a:ext cx="11" cy="26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6" name="Oval 356"/>
              <p:cNvSpPr>
                <a:spLocks noChangeArrowheads="1"/>
              </p:cNvSpPr>
              <p:nvPr/>
            </p:nvSpPr>
            <p:spPr bwMode="auto">
              <a:xfrm>
                <a:off x="3811" y="1467"/>
                <a:ext cx="83" cy="77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7" name="Freeform 357"/>
              <p:cNvSpPr>
                <a:spLocks/>
              </p:cNvSpPr>
              <p:nvPr/>
            </p:nvSpPr>
            <p:spPr bwMode="auto">
              <a:xfrm>
                <a:off x="3811" y="1492"/>
                <a:ext cx="83" cy="32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8" name="Freeform 358"/>
              <p:cNvSpPr>
                <a:spLocks/>
              </p:cNvSpPr>
              <p:nvPr/>
            </p:nvSpPr>
            <p:spPr bwMode="auto">
              <a:xfrm>
                <a:off x="3844" y="1428"/>
                <a:ext cx="33" cy="38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9" name="Freeform 359"/>
              <p:cNvSpPr>
                <a:spLocks/>
              </p:cNvSpPr>
              <p:nvPr/>
            </p:nvSpPr>
            <p:spPr bwMode="auto">
              <a:xfrm>
                <a:off x="3750" y="1499"/>
                <a:ext cx="143" cy="58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0" name="Oval 360"/>
              <p:cNvSpPr>
                <a:spLocks noChangeArrowheads="1"/>
              </p:cNvSpPr>
              <p:nvPr/>
            </p:nvSpPr>
            <p:spPr bwMode="auto">
              <a:xfrm>
                <a:off x="3612" y="1096"/>
                <a:ext cx="105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1" name="Freeform 361"/>
              <p:cNvSpPr>
                <a:spLocks/>
              </p:cNvSpPr>
              <p:nvPr/>
            </p:nvSpPr>
            <p:spPr bwMode="auto">
              <a:xfrm>
                <a:off x="3596" y="994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2" name="Freeform 362"/>
              <p:cNvSpPr>
                <a:spLocks/>
              </p:cNvSpPr>
              <p:nvPr/>
            </p:nvSpPr>
            <p:spPr bwMode="auto">
              <a:xfrm>
                <a:off x="3645" y="923"/>
                <a:ext cx="39" cy="45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3" name="Freeform 363"/>
              <p:cNvSpPr>
                <a:spLocks/>
              </p:cNvSpPr>
              <p:nvPr/>
            </p:nvSpPr>
            <p:spPr bwMode="auto">
              <a:xfrm>
                <a:off x="3596" y="1025"/>
                <a:ext cx="149" cy="58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4" name="Freeform 364"/>
              <p:cNvSpPr>
                <a:spLocks noEditPoints="1"/>
              </p:cNvSpPr>
              <p:nvPr/>
            </p:nvSpPr>
            <p:spPr bwMode="auto">
              <a:xfrm>
                <a:off x="3673" y="994"/>
                <a:ext cx="61" cy="58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5" name="Freeform 365"/>
              <p:cNvSpPr>
                <a:spLocks noEditPoints="1"/>
              </p:cNvSpPr>
              <p:nvPr/>
            </p:nvSpPr>
            <p:spPr bwMode="auto">
              <a:xfrm>
                <a:off x="3596" y="994"/>
                <a:ext cx="72" cy="58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6" name="Freeform 366"/>
              <p:cNvSpPr>
                <a:spLocks/>
              </p:cNvSpPr>
              <p:nvPr/>
            </p:nvSpPr>
            <p:spPr bwMode="auto">
              <a:xfrm>
                <a:off x="3645" y="968"/>
                <a:ext cx="39" cy="109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7" name="Oval 367"/>
              <p:cNvSpPr>
                <a:spLocks noChangeArrowheads="1"/>
              </p:cNvSpPr>
              <p:nvPr/>
            </p:nvSpPr>
            <p:spPr bwMode="auto">
              <a:xfrm>
                <a:off x="3629" y="1077"/>
                <a:ext cx="17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8" name="Oval 368"/>
              <p:cNvSpPr>
                <a:spLocks noChangeArrowheads="1"/>
              </p:cNvSpPr>
              <p:nvPr/>
            </p:nvSpPr>
            <p:spPr bwMode="auto">
              <a:xfrm>
                <a:off x="3612" y="1077"/>
                <a:ext cx="17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9" name="Oval 369"/>
              <p:cNvSpPr>
                <a:spLocks noChangeArrowheads="1"/>
              </p:cNvSpPr>
              <p:nvPr/>
            </p:nvSpPr>
            <p:spPr bwMode="auto">
              <a:xfrm>
                <a:off x="3684" y="1077"/>
                <a:ext cx="22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0" name="Oval 370"/>
              <p:cNvSpPr>
                <a:spLocks noChangeArrowheads="1"/>
              </p:cNvSpPr>
              <p:nvPr/>
            </p:nvSpPr>
            <p:spPr bwMode="auto">
              <a:xfrm>
                <a:off x="3706" y="1077"/>
                <a:ext cx="11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1" name="Oval 371"/>
              <p:cNvSpPr>
                <a:spLocks noChangeArrowheads="1"/>
              </p:cNvSpPr>
              <p:nvPr/>
            </p:nvSpPr>
            <p:spPr bwMode="auto">
              <a:xfrm>
                <a:off x="3667" y="1077"/>
                <a:ext cx="6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2" name="Oval 372"/>
              <p:cNvSpPr>
                <a:spLocks noChangeArrowheads="1"/>
              </p:cNvSpPr>
              <p:nvPr/>
            </p:nvSpPr>
            <p:spPr bwMode="auto">
              <a:xfrm>
                <a:off x="3601" y="1064"/>
                <a:ext cx="11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3" name="Oval 373"/>
              <p:cNvSpPr>
                <a:spLocks noChangeArrowheads="1"/>
              </p:cNvSpPr>
              <p:nvPr/>
            </p:nvSpPr>
            <p:spPr bwMode="auto">
              <a:xfrm>
                <a:off x="3612" y="1064"/>
                <a:ext cx="17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4" name="Oval 374"/>
              <p:cNvSpPr>
                <a:spLocks noChangeArrowheads="1"/>
              </p:cNvSpPr>
              <p:nvPr/>
            </p:nvSpPr>
            <p:spPr bwMode="auto">
              <a:xfrm>
                <a:off x="3717" y="1064"/>
                <a:ext cx="17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5" name="Oval 375"/>
              <p:cNvSpPr>
                <a:spLocks noChangeArrowheads="1"/>
              </p:cNvSpPr>
              <p:nvPr/>
            </p:nvSpPr>
            <p:spPr bwMode="auto">
              <a:xfrm>
                <a:off x="3706" y="1064"/>
                <a:ext cx="11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6" name="Freeform 376"/>
              <p:cNvSpPr>
                <a:spLocks/>
              </p:cNvSpPr>
              <p:nvPr/>
            </p:nvSpPr>
            <p:spPr bwMode="auto">
              <a:xfrm>
                <a:off x="3596" y="1038"/>
                <a:ext cx="6" cy="26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7" name="Freeform 377"/>
              <p:cNvSpPr>
                <a:spLocks/>
              </p:cNvSpPr>
              <p:nvPr/>
            </p:nvSpPr>
            <p:spPr bwMode="auto">
              <a:xfrm>
                <a:off x="3733" y="1038"/>
                <a:ext cx="11" cy="26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8" name="Oval 378"/>
              <p:cNvSpPr>
                <a:spLocks noChangeArrowheads="1"/>
              </p:cNvSpPr>
              <p:nvPr/>
            </p:nvSpPr>
            <p:spPr bwMode="auto">
              <a:xfrm>
                <a:off x="3645" y="968"/>
                <a:ext cx="39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9" name="Oval 379"/>
              <p:cNvSpPr>
                <a:spLocks noChangeArrowheads="1"/>
              </p:cNvSpPr>
              <p:nvPr/>
            </p:nvSpPr>
            <p:spPr bwMode="auto">
              <a:xfrm>
                <a:off x="3667" y="994"/>
                <a:ext cx="6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0" name="Oval 380"/>
              <p:cNvSpPr>
                <a:spLocks noChangeArrowheads="1"/>
              </p:cNvSpPr>
              <p:nvPr/>
            </p:nvSpPr>
            <p:spPr bwMode="auto">
              <a:xfrm>
                <a:off x="3667" y="1006"/>
                <a:ext cx="6" cy="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1" name="Oval 381"/>
              <p:cNvSpPr>
                <a:spLocks noChangeArrowheads="1"/>
              </p:cNvSpPr>
              <p:nvPr/>
            </p:nvSpPr>
            <p:spPr bwMode="auto">
              <a:xfrm>
                <a:off x="3667" y="1019"/>
                <a:ext cx="6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2" name="Freeform 382"/>
              <p:cNvSpPr>
                <a:spLocks/>
              </p:cNvSpPr>
              <p:nvPr/>
            </p:nvSpPr>
            <p:spPr bwMode="auto">
              <a:xfrm>
                <a:off x="3458" y="1198"/>
                <a:ext cx="55" cy="26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3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5" cy="19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4" name="Freeform 384"/>
              <p:cNvSpPr>
                <a:spLocks/>
              </p:cNvSpPr>
              <p:nvPr/>
            </p:nvSpPr>
            <p:spPr bwMode="auto">
              <a:xfrm>
                <a:off x="3546" y="1134"/>
                <a:ext cx="55" cy="45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5" name="Freeform 385"/>
              <p:cNvSpPr>
                <a:spLocks/>
              </p:cNvSpPr>
              <p:nvPr/>
            </p:nvSpPr>
            <p:spPr bwMode="auto">
              <a:xfrm>
                <a:off x="3563" y="1051"/>
                <a:ext cx="110" cy="77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6" name="Freeform 386"/>
              <p:cNvSpPr>
                <a:spLocks/>
              </p:cNvSpPr>
              <p:nvPr/>
            </p:nvSpPr>
            <p:spPr bwMode="auto">
              <a:xfrm>
                <a:off x="3546" y="1096"/>
                <a:ext cx="55" cy="83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7" name="Freeform 387"/>
              <p:cNvSpPr>
                <a:spLocks/>
              </p:cNvSpPr>
              <p:nvPr/>
            </p:nvSpPr>
            <p:spPr bwMode="auto">
              <a:xfrm>
                <a:off x="3513" y="1096"/>
                <a:ext cx="83" cy="45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8" name="Freeform 388"/>
              <p:cNvSpPr>
                <a:spLocks/>
              </p:cNvSpPr>
              <p:nvPr/>
            </p:nvSpPr>
            <p:spPr bwMode="auto">
              <a:xfrm>
                <a:off x="3579" y="1121"/>
                <a:ext cx="88" cy="77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9" name="Freeform 389"/>
              <p:cNvSpPr>
                <a:spLocks/>
              </p:cNvSpPr>
              <p:nvPr/>
            </p:nvSpPr>
            <p:spPr bwMode="auto">
              <a:xfrm>
                <a:off x="3596" y="1109"/>
                <a:ext cx="77" cy="32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0" name="Freeform 390"/>
              <p:cNvSpPr>
                <a:spLocks/>
              </p:cNvSpPr>
              <p:nvPr/>
            </p:nvSpPr>
            <p:spPr bwMode="auto">
              <a:xfrm>
                <a:off x="3568" y="1109"/>
                <a:ext cx="33" cy="26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1" name="Freeform 391"/>
              <p:cNvSpPr>
                <a:spLocks/>
              </p:cNvSpPr>
              <p:nvPr/>
            </p:nvSpPr>
            <p:spPr bwMode="auto">
              <a:xfrm>
                <a:off x="3827" y="1198"/>
                <a:ext cx="50" cy="26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2" name="Freeform 392"/>
              <p:cNvSpPr>
                <a:spLocks/>
              </p:cNvSpPr>
              <p:nvPr/>
            </p:nvSpPr>
            <p:spPr bwMode="auto">
              <a:xfrm>
                <a:off x="3744" y="1134"/>
                <a:ext cx="99" cy="19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3" name="Freeform 393"/>
              <p:cNvSpPr>
                <a:spLocks/>
              </p:cNvSpPr>
              <p:nvPr/>
            </p:nvSpPr>
            <p:spPr bwMode="auto">
              <a:xfrm>
                <a:off x="3733" y="1134"/>
                <a:ext cx="55" cy="45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4" name="Freeform 394"/>
              <p:cNvSpPr>
                <a:spLocks/>
              </p:cNvSpPr>
              <p:nvPr/>
            </p:nvSpPr>
            <p:spPr bwMode="auto">
              <a:xfrm>
                <a:off x="3667" y="1051"/>
                <a:ext cx="110" cy="77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5" name="Freeform 395"/>
              <p:cNvSpPr>
                <a:spLocks/>
              </p:cNvSpPr>
              <p:nvPr/>
            </p:nvSpPr>
            <p:spPr bwMode="auto">
              <a:xfrm>
                <a:off x="3733" y="1096"/>
                <a:ext cx="55" cy="83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6" name="Freeform 396"/>
              <p:cNvSpPr>
                <a:spLocks/>
              </p:cNvSpPr>
              <p:nvPr/>
            </p:nvSpPr>
            <p:spPr bwMode="auto">
              <a:xfrm>
                <a:off x="3744" y="1096"/>
                <a:ext cx="83" cy="45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7" name="Freeform 397"/>
              <p:cNvSpPr>
                <a:spLocks/>
              </p:cNvSpPr>
              <p:nvPr/>
            </p:nvSpPr>
            <p:spPr bwMode="auto">
              <a:xfrm>
                <a:off x="3673" y="1121"/>
                <a:ext cx="77" cy="77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8" name="Freeform 398"/>
              <p:cNvSpPr>
                <a:spLocks/>
              </p:cNvSpPr>
              <p:nvPr/>
            </p:nvSpPr>
            <p:spPr bwMode="auto">
              <a:xfrm>
                <a:off x="3667" y="1109"/>
                <a:ext cx="77" cy="32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9" name="Freeform 399"/>
              <p:cNvSpPr>
                <a:spLocks/>
              </p:cNvSpPr>
              <p:nvPr/>
            </p:nvSpPr>
            <p:spPr bwMode="auto">
              <a:xfrm>
                <a:off x="3733" y="1109"/>
                <a:ext cx="33" cy="26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0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3" cy="518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1" name="Oval 401"/>
              <p:cNvSpPr>
                <a:spLocks noChangeArrowheads="1"/>
              </p:cNvSpPr>
              <p:nvPr/>
            </p:nvSpPr>
            <p:spPr bwMode="auto">
              <a:xfrm>
                <a:off x="3601" y="1326"/>
                <a:ext cx="132" cy="128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2" name="Freeform 402"/>
              <p:cNvSpPr>
                <a:spLocks/>
              </p:cNvSpPr>
              <p:nvPr/>
            </p:nvSpPr>
            <p:spPr bwMode="auto">
              <a:xfrm>
                <a:off x="3612" y="1339"/>
                <a:ext cx="94" cy="83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8" name="Freeform 403"/>
            <p:cNvSpPr>
              <a:spLocks noEditPoints="1"/>
            </p:cNvSpPr>
            <p:nvPr/>
          </p:nvSpPr>
          <p:spPr bwMode="auto">
            <a:xfrm>
              <a:off x="1202" y="3334"/>
              <a:ext cx="1323" cy="37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6116" tIns="8059" rIns="16116" bIns="805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79" name="Group 404"/>
            <p:cNvGrpSpPr>
              <a:grpSpLocks/>
            </p:cNvGrpSpPr>
            <p:nvPr/>
          </p:nvGrpSpPr>
          <p:grpSpPr bwMode="auto">
            <a:xfrm>
              <a:off x="1112" y="2159"/>
              <a:ext cx="1453" cy="1182"/>
              <a:chOff x="4423" y="1252"/>
              <a:chExt cx="1453" cy="1182"/>
            </a:xfrm>
          </p:grpSpPr>
          <p:sp>
            <p:nvSpPr>
              <p:cNvPr id="826" name="Freeform 405"/>
              <p:cNvSpPr>
                <a:spLocks noEditPoints="1"/>
              </p:cNvSpPr>
              <p:nvPr/>
            </p:nvSpPr>
            <p:spPr bwMode="auto">
              <a:xfrm>
                <a:off x="4425" y="1251"/>
                <a:ext cx="1449" cy="1125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2" name="Freeform 406"/>
              <p:cNvSpPr>
                <a:spLocks noEditPoints="1"/>
              </p:cNvSpPr>
              <p:nvPr/>
            </p:nvSpPr>
            <p:spPr bwMode="auto">
              <a:xfrm>
                <a:off x="4474" y="1328"/>
                <a:ext cx="1339" cy="1087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3" name="Freeform 407"/>
              <p:cNvSpPr>
                <a:spLocks noEditPoints="1"/>
              </p:cNvSpPr>
              <p:nvPr/>
            </p:nvSpPr>
            <p:spPr bwMode="auto">
              <a:xfrm>
                <a:off x="4541" y="1430"/>
                <a:ext cx="1201" cy="1004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0" name="Oval 408"/>
            <p:cNvSpPr>
              <a:spLocks noChangeArrowheads="1"/>
            </p:cNvSpPr>
            <p:nvPr/>
          </p:nvSpPr>
          <p:spPr bwMode="auto">
            <a:xfrm>
              <a:off x="2712" y="2714"/>
              <a:ext cx="121" cy="128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3" name="Oval 409"/>
            <p:cNvSpPr>
              <a:spLocks noChangeArrowheads="1"/>
            </p:cNvSpPr>
            <p:nvPr/>
          </p:nvSpPr>
          <p:spPr bwMode="auto">
            <a:xfrm>
              <a:off x="800" y="2701"/>
              <a:ext cx="116" cy="128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8" name="Прямоугольник 347"/>
          <p:cNvSpPr/>
          <p:nvPr/>
        </p:nvSpPr>
        <p:spPr>
          <a:xfrm>
            <a:off x="0" y="-1"/>
            <a:ext cx="9144000" cy="4830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НА ТЕРРИТОРИИ КРАСНОДАРСКОГО КРАЯ</a:t>
            </a:r>
          </a:p>
        </p:txBody>
      </p:sp>
      <p:sp>
        <p:nvSpPr>
          <p:cNvPr id="415" name="Прямоугольник 414"/>
          <p:cNvSpPr/>
          <p:nvPr/>
        </p:nvSpPr>
        <p:spPr>
          <a:xfrm>
            <a:off x="5026111" y="1860505"/>
            <a:ext cx="897881" cy="21095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28" y="6163707"/>
            <a:ext cx="560152" cy="25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" name="Рисунок 4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3040"/>
            <a:ext cx="9152237" cy="6423683"/>
          </a:xfrm>
          <a:prstGeom prst="rect">
            <a:avLst/>
          </a:prstGeom>
        </p:spPr>
      </p:pic>
      <p:sp>
        <p:nvSpPr>
          <p:cNvPr id="408" name="Скругленный прямоугольник 407"/>
          <p:cNvSpPr/>
          <p:nvPr/>
        </p:nvSpPr>
        <p:spPr>
          <a:xfrm>
            <a:off x="1612598" y="493058"/>
            <a:ext cx="5838069" cy="1547409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(0,4)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происшествий, связанных с порывами линий связи и электропередачи, повалом деревьев; обрушением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слабозакрепленных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конструкций, потерей устойчивости строительных кранов и их падением, повреждением кровли зданий; повреждением причальных сооружений, нарушением работы дорожных и коммунальных служб, нарушением систем жизнеобеспечения населения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 происшествий – сильный ветер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(0,4) возникновения происшествий, связанных с повреждением морских судов; маломореходных судов, потерей устойчивости, возможным опрокидыванием судов и возможной гибелью людей, находящихся на них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 происшествий – волнение моря).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237" y="2632408"/>
            <a:ext cx="2529134" cy="20222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7" name="TextBox 396"/>
          <p:cNvSpPr txBox="1"/>
          <p:nvPr/>
        </p:nvSpPr>
        <p:spPr>
          <a:xfrm>
            <a:off x="536756" y="2632408"/>
            <a:ext cx="1744473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Видимость, км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8284"/>
            <a:ext cx="1612598" cy="15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4" name="Рисунок 4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09" y="4671285"/>
            <a:ext cx="2521506" cy="2173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9" name="Прямоугольник 418"/>
          <p:cNvSpPr/>
          <p:nvPr/>
        </p:nvSpPr>
        <p:spPr>
          <a:xfrm>
            <a:off x="346944" y="6213779"/>
            <a:ext cx="865110" cy="20867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FFFFFF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Черное море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Прямоугольник 419"/>
          <p:cNvSpPr/>
          <p:nvPr/>
        </p:nvSpPr>
        <p:spPr>
          <a:xfrm>
            <a:off x="0" y="4956027"/>
            <a:ext cx="947348" cy="210401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FFFFFF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1922" y="5261439"/>
            <a:ext cx="173443" cy="1583366"/>
          </a:xfrm>
          <a:prstGeom prst="rect">
            <a:avLst/>
          </a:prstGeom>
        </p:spPr>
      </p:pic>
      <p:sp>
        <p:nvSpPr>
          <p:cNvPr id="418" name="TextBox 417"/>
          <p:cNvSpPr txBox="1"/>
          <p:nvPr/>
        </p:nvSpPr>
        <p:spPr>
          <a:xfrm>
            <a:off x="156471" y="4673678"/>
            <a:ext cx="219087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волн, м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274" y="2714972"/>
            <a:ext cx="2515963" cy="2029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5" name="TextBox 384"/>
          <p:cNvSpPr txBox="1"/>
          <p:nvPr/>
        </p:nvSpPr>
        <p:spPr>
          <a:xfrm>
            <a:off x="6930953" y="2714972"/>
            <a:ext cx="2165502" cy="4001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 мм/24 часа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11" y="3453710"/>
            <a:ext cx="88881" cy="1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6274" y="4764498"/>
            <a:ext cx="2507652" cy="2093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7" name="TextBox 386"/>
          <p:cNvSpPr txBox="1"/>
          <p:nvPr/>
        </p:nvSpPr>
        <p:spPr>
          <a:xfrm>
            <a:off x="6871842" y="4811842"/>
            <a:ext cx="219087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ветра, м/с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85" y="5575182"/>
            <a:ext cx="94941" cy="129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" name="Группа 2"/>
          <p:cNvGrpSpPr>
            <a:grpSpLocks/>
          </p:cNvGrpSpPr>
          <p:nvPr/>
        </p:nvGrpSpPr>
        <p:grpSpPr bwMode="auto">
          <a:xfrm>
            <a:off x="3909858" y="5658178"/>
            <a:ext cx="1820336" cy="1122048"/>
            <a:chOff x="3881365" y="5911947"/>
            <a:chExt cx="1996910" cy="906106"/>
          </a:xfrm>
          <a:solidFill>
            <a:schemeClr val="bg1"/>
          </a:solidFill>
        </p:grpSpPr>
        <p:sp>
          <p:nvSpPr>
            <p:cNvPr id="400" name="Прямоугольник 399"/>
            <p:cNvSpPr/>
            <p:nvPr/>
          </p:nvSpPr>
          <p:spPr bwMode="auto">
            <a:xfrm>
              <a:off x="3881365" y="5911947"/>
              <a:ext cx="1996910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401" name="TextBox 5"/>
            <p:cNvSpPr txBox="1">
              <a:spLocks noChangeArrowheads="1"/>
            </p:cNvSpPr>
            <p:nvPr/>
          </p:nvSpPr>
          <p:spPr bwMode="auto">
            <a:xfrm>
              <a:off x="4049019" y="5936972"/>
              <a:ext cx="1682267" cy="19500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402" name="TextBox 5"/>
          <p:cNvSpPr txBox="1">
            <a:spLocks noChangeArrowheads="1"/>
          </p:cNvSpPr>
          <p:nvPr/>
        </p:nvSpPr>
        <p:spPr bwMode="auto">
          <a:xfrm>
            <a:off x="4634831" y="6174940"/>
            <a:ext cx="1064362" cy="23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воздуха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3" name="TextBox 5"/>
          <p:cNvSpPr txBox="1">
            <a:spLocks noChangeArrowheads="1"/>
          </p:cNvSpPr>
          <p:nvPr/>
        </p:nvSpPr>
        <p:spPr bwMode="auto">
          <a:xfrm>
            <a:off x="4280981" y="5923801"/>
            <a:ext cx="1414071" cy="23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и направление ветра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31" y="5962793"/>
            <a:ext cx="192881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" name="Прямоугольник 410"/>
          <p:cNvSpPr/>
          <p:nvPr/>
        </p:nvSpPr>
        <p:spPr>
          <a:xfrm>
            <a:off x="3959368" y="6514837"/>
            <a:ext cx="675464" cy="195988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  <a:endParaRPr lang="ru-RU" sz="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" name="TextBox 5"/>
          <p:cNvSpPr txBox="1">
            <a:spLocks noChangeArrowheads="1"/>
          </p:cNvSpPr>
          <p:nvPr/>
        </p:nvSpPr>
        <p:spPr bwMode="auto">
          <a:xfrm>
            <a:off x="4698042" y="6479740"/>
            <a:ext cx="1064362" cy="23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Населённый пункт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982" y="3713710"/>
            <a:ext cx="4603018" cy="3144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717389"/>
            <a:ext cx="4552410" cy="3140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074" y="427899"/>
            <a:ext cx="4561000" cy="32825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2038"/>
            <a:ext cx="4572000" cy="3243361"/>
          </a:xfrm>
          <a:prstGeom prst="rect">
            <a:avLst/>
          </a:prstGeom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7604"/>
            <a:ext cx="9144000" cy="46136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ВОЛНЕНИЯ МОРЯ </a:t>
            </a:r>
            <a:r>
              <a:rPr lang="ru-RU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КРАЯ</a:t>
            </a:r>
            <a:endParaRPr lang="ru-RU" sz="12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sz="1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01.02.2021</a:t>
            </a:r>
            <a:r>
              <a:rPr lang="ru-RU" sz="1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4" name="Прямая соединительная линия 813"/>
          <p:cNvCxnSpPr/>
          <p:nvPr/>
        </p:nvCxnSpPr>
        <p:spPr>
          <a:xfrm>
            <a:off x="4563074" y="466273"/>
            <a:ext cx="8926" cy="63917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Прямая соединительная линия 836"/>
          <p:cNvCxnSpPr/>
          <p:nvPr/>
        </p:nvCxnSpPr>
        <p:spPr>
          <a:xfrm>
            <a:off x="0" y="3710449"/>
            <a:ext cx="9144000" cy="69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0" name="TextBox 839"/>
          <p:cNvSpPr txBox="1"/>
          <p:nvPr/>
        </p:nvSpPr>
        <p:spPr>
          <a:xfrm>
            <a:off x="6336752" y="449603"/>
            <a:ext cx="129951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12.00 </a:t>
            </a:r>
            <a:r>
              <a:rPr lang="ru-RU" sz="1100" dirty="0" smtClean="0">
                <a:solidFill>
                  <a:schemeClr val="tx1"/>
                </a:solidFill>
              </a:rPr>
              <a:t>01.02.2021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41" name="TextBox 840"/>
          <p:cNvSpPr txBox="1"/>
          <p:nvPr/>
        </p:nvSpPr>
        <p:spPr>
          <a:xfrm>
            <a:off x="1664390" y="3739790"/>
            <a:ext cx="129951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18.00 </a:t>
            </a:r>
            <a:r>
              <a:rPr lang="ru-RU" sz="1100" dirty="0" smtClean="0">
                <a:solidFill>
                  <a:schemeClr val="tx1"/>
                </a:solidFill>
              </a:rPr>
              <a:t>01.02.2021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42" name="TextBox 841"/>
          <p:cNvSpPr txBox="1"/>
          <p:nvPr/>
        </p:nvSpPr>
        <p:spPr>
          <a:xfrm>
            <a:off x="6336752" y="3749824"/>
            <a:ext cx="129951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24.00 </a:t>
            </a:r>
            <a:r>
              <a:rPr lang="ru-RU" sz="1100" dirty="0" smtClean="0">
                <a:solidFill>
                  <a:schemeClr val="tx1"/>
                </a:solidFill>
              </a:rPr>
              <a:t>01.02.2021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9" name="TextBox 438"/>
          <p:cNvSpPr txBox="1"/>
          <p:nvPr/>
        </p:nvSpPr>
        <p:spPr>
          <a:xfrm>
            <a:off x="1013974" y="2233240"/>
            <a:ext cx="853214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Новороссийск</a:t>
            </a:r>
            <a:endParaRPr lang="ru-RU" dirty="0"/>
          </a:p>
        </p:txBody>
      </p:sp>
      <p:sp>
        <p:nvSpPr>
          <p:cNvPr id="440" name="TextBox 439"/>
          <p:cNvSpPr txBox="1"/>
          <p:nvPr/>
        </p:nvSpPr>
        <p:spPr>
          <a:xfrm>
            <a:off x="686587" y="2050657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Анапа</a:t>
            </a:r>
            <a:endParaRPr lang="ru-RU" dirty="0"/>
          </a:p>
        </p:txBody>
      </p:sp>
      <p:sp>
        <p:nvSpPr>
          <p:cNvPr id="445" name="TextBox 444"/>
          <p:cNvSpPr txBox="1"/>
          <p:nvPr/>
        </p:nvSpPr>
        <p:spPr>
          <a:xfrm>
            <a:off x="1413934" y="2390735"/>
            <a:ext cx="78064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Геленджик</a:t>
            </a:r>
            <a:endParaRPr lang="ru-RU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55" y="2655721"/>
            <a:ext cx="123556" cy="10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44" y="5851100"/>
            <a:ext cx="123556" cy="10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45" y="2688499"/>
            <a:ext cx="123556" cy="10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7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55" y="5861118"/>
            <a:ext cx="123556" cy="10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2402872" y="3070345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1960409" y="2692928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Туапсе</a:t>
            </a:r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5842407" y="2093016"/>
            <a:ext cx="853214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Новороссийск</a:t>
            </a: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5547617" y="1845137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Анапа</a:t>
            </a:r>
            <a:endParaRPr lang="ru-RU" dirty="0"/>
          </a:p>
        </p:txBody>
      </p:sp>
      <p:sp>
        <p:nvSpPr>
          <p:cNvPr id="96" name="TextBox 95"/>
          <p:cNvSpPr txBox="1"/>
          <p:nvPr/>
        </p:nvSpPr>
        <p:spPr>
          <a:xfrm>
            <a:off x="6234449" y="2361081"/>
            <a:ext cx="78064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Геленджик</a:t>
            </a:r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7088874" y="2967159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6669682" y="2545675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Туапсе</a:t>
            </a: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5561479" y="5601813"/>
            <a:ext cx="853214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Новороссийск</a:t>
            </a:r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5268806" y="5410624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Анапа</a:t>
            </a:r>
            <a:endParaRPr lang="ru-RU" dirty="0"/>
          </a:p>
        </p:txBody>
      </p:sp>
      <p:sp>
        <p:nvSpPr>
          <p:cNvPr id="101" name="TextBox 100"/>
          <p:cNvSpPr txBox="1"/>
          <p:nvPr/>
        </p:nvSpPr>
        <p:spPr>
          <a:xfrm>
            <a:off x="6077358" y="5753396"/>
            <a:ext cx="78064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Геленджик</a:t>
            </a:r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6739285" y="6213060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103" name="TextBox 102"/>
          <p:cNvSpPr txBox="1"/>
          <p:nvPr/>
        </p:nvSpPr>
        <p:spPr>
          <a:xfrm>
            <a:off x="6324289" y="5938670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Туапсе</a:t>
            </a:r>
            <a:endParaRPr lang="ru-RU" dirty="0"/>
          </a:p>
        </p:txBody>
      </p:sp>
      <p:sp>
        <p:nvSpPr>
          <p:cNvPr id="104" name="TextBox 103"/>
          <p:cNvSpPr txBox="1"/>
          <p:nvPr/>
        </p:nvSpPr>
        <p:spPr>
          <a:xfrm>
            <a:off x="1242881" y="5484501"/>
            <a:ext cx="853214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Новороссийск</a:t>
            </a:r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926056" y="5278308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Анапа</a:t>
            </a:r>
            <a:endParaRPr lang="ru-RU" dirty="0"/>
          </a:p>
        </p:txBody>
      </p:sp>
      <p:sp>
        <p:nvSpPr>
          <p:cNvPr id="106" name="TextBox 105"/>
          <p:cNvSpPr txBox="1"/>
          <p:nvPr/>
        </p:nvSpPr>
        <p:spPr>
          <a:xfrm>
            <a:off x="1592532" y="5703415"/>
            <a:ext cx="78064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Геленджик</a:t>
            </a:r>
            <a:endParaRPr lang="ru-RU" dirty="0"/>
          </a:p>
        </p:txBody>
      </p:sp>
      <p:sp>
        <p:nvSpPr>
          <p:cNvPr id="107" name="TextBox 106"/>
          <p:cNvSpPr txBox="1"/>
          <p:nvPr/>
        </p:nvSpPr>
        <p:spPr>
          <a:xfrm>
            <a:off x="2347278" y="6238882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108" name="TextBox 107"/>
          <p:cNvSpPr txBox="1"/>
          <p:nvPr/>
        </p:nvSpPr>
        <p:spPr>
          <a:xfrm>
            <a:off x="2023327" y="5876857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Туапсе</a:t>
            </a:r>
            <a:endParaRPr lang="ru-RU" dirty="0"/>
          </a:p>
        </p:txBody>
      </p:sp>
      <p:sp>
        <p:nvSpPr>
          <p:cNvPr id="839" name="TextBox 838"/>
          <p:cNvSpPr txBox="1"/>
          <p:nvPr/>
        </p:nvSpPr>
        <p:spPr>
          <a:xfrm>
            <a:off x="1601936" y="494660"/>
            <a:ext cx="129951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06.00 </a:t>
            </a:r>
            <a:r>
              <a:rPr lang="ru-RU" sz="1100" dirty="0" smtClean="0">
                <a:solidFill>
                  <a:schemeClr val="tx1"/>
                </a:solidFill>
              </a:rPr>
              <a:t>01.02.2021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Picture 2" descr="C:\Users\user\Desktop\open 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" y="71634"/>
            <a:ext cx="9143999" cy="680928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376" name="Скругленная прямоугольная выноска 1375"/>
          <p:cNvSpPr/>
          <p:nvPr/>
        </p:nvSpPr>
        <p:spPr>
          <a:xfrm>
            <a:off x="3660326" y="4100785"/>
            <a:ext cx="3053899" cy="545956"/>
          </a:xfrm>
          <a:prstGeom prst="wedgeRoundRectCallout">
            <a:avLst>
              <a:gd name="adj1" fmla="val -82209"/>
              <a:gd name="adj2" fmla="val 438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Новороссийск. Даже зимой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месячная температура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положительная, 0...+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5°.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вторгается арктический воздух: ночью и утром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-20°, что для данной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территории-ОЯ-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морозы. В холодный период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с-в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«бора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его скорость до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40-60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м/с. 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0" name="Group 43"/>
          <p:cNvGrpSpPr>
            <a:grpSpLocks/>
          </p:cNvGrpSpPr>
          <p:nvPr/>
        </p:nvGrpSpPr>
        <p:grpSpPr bwMode="auto">
          <a:xfrm>
            <a:off x="8873301" y="44888"/>
            <a:ext cx="233356" cy="273309"/>
            <a:chOff x="695" y="1570"/>
            <a:chExt cx="2276" cy="2282"/>
          </a:xfrm>
        </p:grpSpPr>
        <p:sp>
          <p:nvSpPr>
            <p:cNvPr id="669" name="Oval 44"/>
            <p:cNvSpPr>
              <a:spLocks noChangeArrowheads="1"/>
            </p:cNvSpPr>
            <p:nvPr/>
          </p:nvSpPr>
          <p:spPr bwMode="auto">
            <a:xfrm>
              <a:off x="695" y="1570"/>
              <a:ext cx="2276" cy="2282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0" name="Oval 45"/>
            <p:cNvSpPr>
              <a:spLocks noChangeArrowheads="1"/>
            </p:cNvSpPr>
            <p:nvPr/>
          </p:nvSpPr>
          <p:spPr bwMode="auto">
            <a:xfrm>
              <a:off x="750" y="1602"/>
              <a:ext cx="2182" cy="2186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1" name="Oval 46"/>
            <p:cNvSpPr>
              <a:spLocks noChangeArrowheads="1"/>
            </p:cNvSpPr>
            <p:nvPr/>
          </p:nvSpPr>
          <p:spPr bwMode="auto">
            <a:xfrm>
              <a:off x="1026" y="1890"/>
              <a:ext cx="1648" cy="1656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2" name="Oval 47"/>
            <p:cNvSpPr>
              <a:spLocks noChangeArrowheads="1"/>
            </p:cNvSpPr>
            <p:nvPr/>
          </p:nvSpPr>
          <p:spPr bwMode="auto">
            <a:xfrm>
              <a:off x="1070" y="1934"/>
              <a:ext cx="1587" cy="1598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3" name="Freeform 48"/>
            <p:cNvSpPr>
              <a:spLocks noEditPoints="1"/>
            </p:cNvSpPr>
            <p:nvPr/>
          </p:nvSpPr>
          <p:spPr bwMode="auto">
            <a:xfrm>
              <a:off x="1202" y="1666"/>
              <a:ext cx="1317" cy="364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6116" tIns="8059" rIns="16116" bIns="805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75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" y="2393"/>
              <a:ext cx="136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" name="AutoShape 50"/>
            <p:cNvSpPr>
              <a:spLocks noChangeArrowheads="1"/>
            </p:cNvSpPr>
            <p:nvPr/>
          </p:nvSpPr>
          <p:spPr bwMode="auto">
            <a:xfrm>
              <a:off x="882" y="2069"/>
              <a:ext cx="1907" cy="17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6116" tIns="8059" rIns="16116" bIns="805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77" name="Group 51"/>
            <p:cNvGrpSpPr>
              <a:grpSpLocks/>
            </p:cNvGrpSpPr>
            <p:nvPr/>
          </p:nvGrpSpPr>
          <p:grpSpPr bwMode="auto">
            <a:xfrm>
              <a:off x="1537" y="1886"/>
              <a:ext cx="585" cy="771"/>
              <a:chOff x="3374" y="926"/>
              <a:chExt cx="585" cy="771"/>
            </a:xfrm>
          </p:grpSpPr>
          <p:sp>
            <p:nvSpPr>
              <p:cNvPr id="844" name="Freeform 52"/>
              <p:cNvSpPr>
                <a:spLocks/>
              </p:cNvSpPr>
              <p:nvPr/>
            </p:nvSpPr>
            <p:spPr bwMode="auto">
              <a:xfrm>
                <a:off x="3513" y="1313"/>
                <a:ext cx="314" cy="384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3" name="Freeform 53"/>
              <p:cNvSpPr>
                <a:spLocks/>
              </p:cNvSpPr>
              <p:nvPr/>
            </p:nvSpPr>
            <p:spPr bwMode="auto">
              <a:xfrm>
                <a:off x="3568" y="1224"/>
                <a:ext cx="198" cy="96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4" name="Freeform 54"/>
              <p:cNvSpPr>
                <a:spLocks/>
              </p:cNvSpPr>
              <p:nvPr/>
            </p:nvSpPr>
            <p:spPr bwMode="auto">
              <a:xfrm>
                <a:off x="3568" y="1179"/>
                <a:ext cx="198" cy="102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5" name="Freeform 55"/>
              <p:cNvSpPr>
                <a:spLocks/>
              </p:cNvSpPr>
              <p:nvPr/>
            </p:nvSpPr>
            <p:spPr bwMode="auto">
              <a:xfrm>
                <a:off x="3563" y="1256"/>
                <a:ext cx="50" cy="3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6" name="Freeform 56"/>
              <p:cNvSpPr>
                <a:spLocks/>
              </p:cNvSpPr>
              <p:nvPr/>
            </p:nvSpPr>
            <p:spPr bwMode="auto">
              <a:xfrm>
                <a:off x="3717" y="1256"/>
                <a:ext cx="61" cy="38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7" name="Freeform 57"/>
              <p:cNvSpPr>
                <a:spLocks/>
              </p:cNvSpPr>
              <p:nvPr/>
            </p:nvSpPr>
            <p:spPr bwMode="auto">
              <a:xfrm>
                <a:off x="3546" y="1479"/>
                <a:ext cx="88" cy="147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8" name="Freeform 58"/>
              <p:cNvSpPr>
                <a:spLocks/>
              </p:cNvSpPr>
              <p:nvPr/>
            </p:nvSpPr>
            <p:spPr bwMode="auto">
              <a:xfrm>
                <a:off x="3596" y="1524"/>
                <a:ext cx="39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9" name="Freeform 59"/>
              <p:cNvSpPr>
                <a:spLocks/>
              </p:cNvSpPr>
              <p:nvPr/>
            </p:nvSpPr>
            <p:spPr bwMode="auto">
              <a:xfrm>
                <a:off x="3535" y="1428"/>
                <a:ext cx="66" cy="70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0" name="Freeform 60"/>
              <p:cNvSpPr>
                <a:spLocks/>
              </p:cNvSpPr>
              <p:nvPr/>
            </p:nvSpPr>
            <p:spPr bwMode="auto">
              <a:xfrm>
                <a:off x="3546" y="1428"/>
                <a:ext cx="55" cy="96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1" name="Freeform 61"/>
              <p:cNvSpPr>
                <a:spLocks/>
              </p:cNvSpPr>
              <p:nvPr/>
            </p:nvSpPr>
            <p:spPr bwMode="auto">
              <a:xfrm>
                <a:off x="3579" y="1428"/>
                <a:ext cx="55" cy="58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2" name="Freeform 62"/>
              <p:cNvSpPr>
                <a:spLocks/>
              </p:cNvSpPr>
              <p:nvPr/>
            </p:nvSpPr>
            <p:spPr bwMode="auto">
              <a:xfrm>
                <a:off x="3596" y="1467"/>
                <a:ext cx="39" cy="26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3" name="Freeform 63"/>
              <p:cNvSpPr>
                <a:spLocks/>
              </p:cNvSpPr>
              <p:nvPr/>
            </p:nvSpPr>
            <p:spPr bwMode="auto">
              <a:xfrm>
                <a:off x="3524" y="1441"/>
                <a:ext cx="55" cy="3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4" name="Freeform 64"/>
              <p:cNvSpPr>
                <a:spLocks/>
              </p:cNvSpPr>
              <p:nvPr/>
            </p:nvSpPr>
            <p:spPr bwMode="auto">
              <a:xfrm>
                <a:off x="3546" y="1428"/>
                <a:ext cx="55" cy="70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5" name="Freeform 65"/>
              <p:cNvSpPr>
                <a:spLocks/>
              </p:cNvSpPr>
              <p:nvPr/>
            </p:nvSpPr>
            <p:spPr bwMode="auto">
              <a:xfrm>
                <a:off x="3563" y="1511"/>
                <a:ext cx="72" cy="58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6" name="Freeform 66"/>
              <p:cNvSpPr>
                <a:spLocks/>
              </p:cNvSpPr>
              <p:nvPr/>
            </p:nvSpPr>
            <p:spPr bwMode="auto">
              <a:xfrm>
                <a:off x="3568" y="1556"/>
                <a:ext cx="28" cy="58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7" name="Freeform 67"/>
              <p:cNvSpPr>
                <a:spLocks/>
              </p:cNvSpPr>
              <p:nvPr/>
            </p:nvSpPr>
            <p:spPr bwMode="auto">
              <a:xfrm>
                <a:off x="3601" y="1537"/>
                <a:ext cx="33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8" name="Freeform 68"/>
              <p:cNvSpPr>
                <a:spLocks/>
              </p:cNvSpPr>
              <p:nvPr/>
            </p:nvSpPr>
            <p:spPr bwMode="auto">
              <a:xfrm>
                <a:off x="3601" y="1543"/>
                <a:ext cx="33" cy="121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9" name="Freeform 69"/>
              <p:cNvSpPr>
                <a:spLocks/>
              </p:cNvSpPr>
              <p:nvPr/>
            </p:nvSpPr>
            <p:spPr bwMode="auto">
              <a:xfrm>
                <a:off x="3634" y="1556"/>
                <a:ext cx="39" cy="128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0" name="Freeform 70"/>
              <p:cNvSpPr>
                <a:spLocks/>
              </p:cNvSpPr>
              <p:nvPr/>
            </p:nvSpPr>
            <p:spPr bwMode="auto">
              <a:xfrm>
                <a:off x="3700" y="1479"/>
                <a:ext cx="94" cy="147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1" name="Freeform 71"/>
              <p:cNvSpPr>
                <a:spLocks/>
              </p:cNvSpPr>
              <p:nvPr/>
            </p:nvSpPr>
            <p:spPr bwMode="auto">
              <a:xfrm>
                <a:off x="3700" y="1524"/>
                <a:ext cx="44" cy="147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2" name="Freeform 72"/>
              <p:cNvSpPr>
                <a:spLocks/>
              </p:cNvSpPr>
              <p:nvPr/>
            </p:nvSpPr>
            <p:spPr bwMode="auto">
              <a:xfrm>
                <a:off x="3733" y="1428"/>
                <a:ext cx="77" cy="70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3" name="Freeform 73"/>
              <p:cNvSpPr>
                <a:spLocks/>
              </p:cNvSpPr>
              <p:nvPr/>
            </p:nvSpPr>
            <p:spPr bwMode="auto">
              <a:xfrm>
                <a:off x="3733" y="1428"/>
                <a:ext cx="55" cy="96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" name="Freeform 74"/>
              <p:cNvSpPr>
                <a:spLocks/>
              </p:cNvSpPr>
              <p:nvPr/>
            </p:nvSpPr>
            <p:spPr bwMode="auto">
              <a:xfrm>
                <a:off x="3706" y="1428"/>
                <a:ext cx="44" cy="58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5" name="Freeform 75"/>
              <p:cNvSpPr>
                <a:spLocks/>
              </p:cNvSpPr>
              <p:nvPr/>
            </p:nvSpPr>
            <p:spPr bwMode="auto">
              <a:xfrm>
                <a:off x="3700" y="1467"/>
                <a:ext cx="44" cy="26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6" name="Freeform 76"/>
              <p:cNvSpPr>
                <a:spLocks/>
              </p:cNvSpPr>
              <p:nvPr/>
            </p:nvSpPr>
            <p:spPr bwMode="auto">
              <a:xfrm>
                <a:off x="3750" y="1441"/>
                <a:ext cx="61" cy="38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7" name="Freeform 77"/>
              <p:cNvSpPr>
                <a:spLocks/>
              </p:cNvSpPr>
              <p:nvPr/>
            </p:nvSpPr>
            <p:spPr bwMode="auto">
              <a:xfrm>
                <a:off x="3733" y="1428"/>
                <a:ext cx="55" cy="70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8" name="Freeform 78"/>
              <p:cNvSpPr>
                <a:spLocks/>
              </p:cNvSpPr>
              <p:nvPr/>
            </p:nvSpPr>
            <p:spPr bwMode="auto">
              <a:xfrm>
                <a:off x="3700" y="1511"/>
                <a:ext cx="77" cy="58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9" name="Freeform 79"/>
              <p:cNvSpPr>
                <a:spLocks/>
              </p:cNvSpPr>
              <p:nvPr/>
            </p:nvSpPr>
            <p:spPr bwMode="auto">
              <a:xfrm>
                <a:off x="3744" y="1556"/>
                <a:ext cx="22" cy="58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0" name="Freeform 80"/>
              <p:cNvSpPr>
                <a:spLocks/>
              </p:cNvSpPr>
              <p:nvPr/>
            </p:nvSpPr>
            <p:spPr bwMode="auto">
              <a:xfrm>
                <a:off x="3700" y="1537"/>
                <a:ext cx="44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1" name="Freeform 81"/>
              <p:cNvSpPr>
                <a:spLocks/>
              </p:cNvSpPr>
              <p:nvPr/>
            </p:nvSpPr>
            <p:spPr bwMode="auto">
              <a:xfrm>
                <a:off x="3700" y="1543"/>
                <a:ext cx="33" cy="121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2" name="Freeform 82"/>
              <p:cNvSpPr>
                <a:spLocks/>
              </p:cNvSpPr>
              <p:nvPr/>
            </p:nvSpPr>
            <p:spPr bwMode="auto">
              <a:xfrm>
                <a:off x="3673" y="1556"/>
                <a:ext cx="28" cy="128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3" name="Freeform 8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4" name="Freeform 8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5" name="Freeform 8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6" name="Freeform 86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7" name="Freeform 87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8" name="Freeform 88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9" name="Freeform 89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0" name="Freeform 90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1" name="Freeform 91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2" name="Freeform 92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3" name="Freeform 9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4" name="Freeform 9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5" name="Freeform 9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6" name="Freeform 96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7" name="Freeform 97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8" name="Freeform 98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9" name="Freeform 99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0" name="Freeform 100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1" name="Freeform 101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2" name="Freeform 102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3" name="Freeform 10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4" name="Freeform 10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5" name="Freeform 10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6" name="Freeform 106"/>
              <p:cNvSpPr>
                <a:spLocks/>
              </p:cNvSpPr>
              <p:nvPr/>
            </p:nvSpPr>
            <p:spPr bwMode="auto">
              <a:xfrm>
                <a:off x="3414" y="1383"/>
                <a:ext cx="44" cy="185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7" name="Freeform 107"/>
              <p:cNvSpPr>
                <a:spLocks/>
              </p:cNvSpPr>
              <p:nvPr/>
            </p:nvSpPr>
            <p:spPr bwMode="auto">
              <a:xfrm>
                <a:off x="3436" y="1371"/>
                <a:ext cx="44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8" name="Freeform 108"/>
              <p:cNvSpPr>
                <a:spLocks/>
              </p:cNvSpPr>
              <p:nvPr/>
            </p:nvSpPr>
            <p:spPr bwMode="auto">
              <a:xfrm>
                <a:off x="3458" y="1351"/>
                <a:ext cx="44" cy="153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9" name="Freeform 109"/>
              <p:cNvSpPr>
                <a:spLocks/>
              </p:cNvSpPr>
              <p:nvPr/>
            </p:nvSpPr>
            <p:spPr bwMode="auto">
              <a:xfrm>
                <a:off x="3491" y="1339"/>
                <a:ext cx="44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0" name="Freeform 110"/>
              <p:cNvSpPr>
                <a:spLocks/>
              </p:cNvSpPr>
              <p:nvPr/>
            </p:nvSpPr>
            <p:spPr bwMode="auto">
              <a:xfrm>
                <a:off x="3513" y="1326"/>
                <a:ext cx="50" cy="141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1" name="Freeform 111"/>
              <p:cNvSpPr>
                <a:spLocks/>
              </p:cNvSpPr>
              <p:nvPr/>
            </p:nvSpPr>
            <p:spPr bwMode="auto">
              <a:xfrm>
                <a:off x="3535" y="1307"/>
                <a:ext cx="44" cy="12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2" name="Freeform 112"/>
              <p:cNvSpPr>
                <a:spLocks/>
              </p:cNvSpPr>
              <p:nvPr/>
            </p:nvSpPr>
            <p:spPr bwMode="auto">
              <a:xfrm>
                <a:off x="3563" y="1294"/>
                <a:ext cx="39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3" name="Freeform 11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4" name="Freeform 11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5" name="Freeform 11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6" name="Freeform 116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7" name="Freeform 117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8" name="Freeform 118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9" name="Freeform 119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0" name="Freeform 120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1" name="Freeform 121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2" name="Freeform 122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3" name="Freeform 12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4" name="Freeform 12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5" name="Freeform 12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6" name="Freeform 126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7" name="Freeform 127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8" name="Freeform 128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9" name="Freeform 129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0" name="Freeform 130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1" name="Freeform 131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2" name="Freeform 132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3" name="Freeform 13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4" name="Freeform 13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5" name="Freeform 13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6" name="Freeform 136"/>
              <p:cNvSpPr>
                <a:spLocks/>
              </p:cNvSpPr>
              <p:nvPr/>
            </p:nvSpPr>
            <p:spPr bwMode="auto">
              <a:xfrm>
                <a:off x="3386" y="1326"/>
                <a:ext cx="72" cy="102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7" name="Freeform 137"/>
              <p:cNvSpPr>
                <a:spLocks/>
              </p:cNvSpPr>
              <p:nvPr/>
            </p:nvSpPr>
            <p:spPr bwMode="auto">
              <a:xfrm>
                <a:off x="3425" y="1313"/>
                <a:ext cx="66" cy="109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8" name="Freeform 138"/>
              <p:cNvSpPr>
                <a:spLocks/>
              </p:cNvSpPr>
              <p:nvPr/>
            </p:nvSpPr>
            <p:spPr bwMode="auto">
              <a:xfrm>
                <a:off x="3469" y="1313"/>
                <a:ext cx="44" cy="96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9" name="Freeform 139"/>
              <p:cNvSpPr>
                <a:spLocks/>
              </p:cNvSpPr>
              <p:nvPr/>
            </p:nvSpPr>
            <p:spPr bwMode="auto">
              <a:xfrm>
                <a:off x="3502" y="1313"/>
                <a:ext cx="33" cy="83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0" name="Freeform 140"/>
              <p:cNvSpPr>
                <a:spLocks/>
              </p:cNvSpPr>
              <p:nvPr/>
            </p:nvSpPr>
            <p:spPr bwMode="auto">
              <a:xfrm>
                <a:off x="3524" y="1307"/>
                <a:ext cx="39" cy="77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1" name="Freeform 141"/>
              <p:cNvSpPr>
                <a:spLocks/>
              </p:cNvSpPr>
              <p:nvPr/>
            </p:nvSpPr>
            <p:spPr bwMode="auto">
              <a:xfrm>
                <a:off x="3546" y="1307"/>
                <a:ext cx="33" cy="64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2" name="Freeform 142"/>
              <p:cNvSpPr>
                <a:spLocks/>
              </p:cNvSpPr>
              <p:nvPr/>
            </p:nvSpPr>
            <p:spPr bwMode="auto">
              <a:xfrm>
                <a:off x="3563" y="1307"/>
                <a:ext cx="33" cy="64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3" name="Freeform 143"/>
              <p:cNvSpPr>
                <a:spLocks/>
              </p:cNvSpPr>
              <p:nvPr/>
            </p:nvSpPr>
            <p:spPr bwMode="auto">
              <a:xfrm>
                <a:off x="3579" y="1307"/>
                <a:ext cx="22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4" name="Freeform 144"/>
              <p:cNvSpPr>
                <a:spLocks/>
              </p:cNvSpPr>
              <p:nvPr/>
            </p:nvSpPr>
            <p:spPr bwMode="auto">
              <a:xfrm>
                <a:off x="3596" y="1307"/>
                <a:ext cx="17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5" name="Freeform 145"/>
              <p:cNvSpPr>
                <a:spLocks/>
              </p:cNvSpPr>
              <p:nvPr/>
            </p:nvSpPr>
            <p:spPr bwMode="auto">
              <a:xfrm>
                <a:off x="3601" y="1307"/>
                <a:ext cx="28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6" name="Freeform 146"/>
              <p:cNvSpPr>
                <a:spLocks/>
              </p:cNvSpPr>
              <p:nvPr/>
            </p:nvSpPr>
            <p:spPr bwMode="auto">
              <a:xfrm>
                <a:off x="3612" y="1307"/>
                <a:ext cx="22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7" name="Freeform 147"/>
              <p:cNvSpPr>
                <a:spLocks/>
              </p:cNvSpPr>
              <p:nvPr/>
            </p:nvSpPr>
            <p:spPr bwMode="auto">
              <a:xfrm>
                <a:off x="3629" y="1307"/>
                <a:ext cx="17" cy="45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8" name="Freeform 148"/>
              <p:cNvSpPr>
                <a:spLocks/>
              </p:cNvSpPr>
              <p:nvPr/>
            </p:nvSpPr>
            <p:spPr bwMode="auto">
              <a:xfrm>
                <a:off x="3414" y="1256"/>
                <a:ext cx="66" cy="83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9" name="Freeform 149"/>
              <p:cNvSpPr>
                <a:spLocks/>
              </p:cNvSpPr>
              <p:nvPr/>
            </p:nvSpPr>
            <p:spPr bwMode="auto">
              <a:xfrm>
                <a:off x="3447" y="1256"/>
                <a:ext cx="66" cy="83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0" name="Freeform 150"/>
              <p:cNvSpPr>
                <a:spLocks/>
              </p:cNvSpPr>
              <p:nvPr/>
            </p:nvSpPr>
            <p:spPr bwMode="auto">
              <a:xfrm>
                <a:off x="3480" y="1268"/>
                <a:ext cx="55" cy="70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1" name="Freeform 151"/>
              <p:cNvSpPr>
                <a:spLocks/>
              </p:cNvSpPr>
              <p:nvPr/>
            </p:nvSpPr>
            <p:spPr bwMode="auto">
              <a:xfrm>
                <a:off x="3502" y="1268"/>
                <a:ext cx="44" cy="70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2" name="Freeform 152"/>
              <p:cNvSpPr>
                <a:spLocks/>
              </p:cNvSpPr>
              <p:nvPr/>
            </p:nvSpPr>
            <p:spPr bwMode="auto">
              <a:xfrm>
                <a:off x="3524" y="1268"/>
                <a:ext cx="44" cy="70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3" name="Freeform 153"/>
              <p:cNvSpPr>
                <a:spLocks/>
              </p:cNvSpPr>
              <p:nvPr/>
            </p:nvSpPr>
            <p:spPr bwMode="auto">
              <a:xfrm>
                <a:off x="3546" y="1268"/>
                <a:ext cx="33" cy="70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4" name="Freeform 154"/>
              <p:cNvSpPr>
                <a:spLocks/>
              </p:cNvSpPr>
              <p:nvPr/>
            </p:nvSpPr>
            <p:spPr bwMode="auto">
              <a:xfrm>
                <a:off x="3568" y="1281"/>
                <a:ext cx="28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5" name="Freeform 155"/>
              <p:cNvSpPr>
                <a:spLocks/>
              </p:cNvSpPr>
              <p:nvPr/>
            </p:nvSpPr>
            <p:spPr bwMode="auto">
              <a:xfrm>
                <a:off x="3579" y="1281"/>
                <a:ext cx="33" cy="58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6" name="Freeform 156"/>
              <p:cNvSpPr>
                <a:spLocks/>
              </p:cNvSpPr>
              <p:nvPr/>
            </p:nvSpPr>
            <p:spPr bwMode="auto">
              <a:xfrm>
                <a:off x="3596" y="1281"/>
                <a:ext cx="33" cy="45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7" name="Freeform 157"/>
              <p:cNvSpPr>
                <a:spLocks/>
              </p:cNvSpPr>
              <p:nvPr/>
            </p:nvSpPr>
            <p:spPr bwMode="auto">
              <a:xfrm>
                <a:off x="3601" y="1281"/>
                <a:ext cx="28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8" name="Freeform 158"/>
              <p:cNvSpPr>
                <a:spLocks/>
              </p:cNvSpPr>
              <p:nvPr/>
            </p:nvSpPr>
            <p:spPr bwMode="auto">
              <a:xfrm>
                <a:off x="3612" y="1281"/>
                <a:ext cx="22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9" name="Freeform 159"/>
              <p:cNvSpPr>
                <a:spLocks/>
              </p:cNvSpPr>
              <p:nvPr/>
            </p:nvSpPr>
            <p:spPr bwMode="auto">
              <a:xfrm>
                <a:off x="3629" y="1294"/>
                <a:ext cx="17" cy="32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0" name="Freeform 16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1" name="Freeform 16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2" name="Freeform 16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3" name="Freeform 163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4" name="Freeform 164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5" name="Freeform 165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6" name="Freeform 166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7" name="Freeform 167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8" name="Freeform 168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9" name="Freeform 169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0" name="Freeform 17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1" name="Freeform 17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2" name="Freeform 17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3" name="Freeform 173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4" name="Freeform 174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5" name="Freeform 175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" name="Freeform 176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7" name="Freeform 177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8" name="Freeform 178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9" name="Freeform 179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0" name="Freeform 18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1" name="Freeform 18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2" name="Freeform 18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3" name="Freeform 183"/>
              <p:cNvSpPr>
                <a:spLocks/>
              </p:cNvSpPr>
              <p:nvPr/>
            </p:nvSpPr>
            <p:spPr bwMode="auto">
              <a:xfrm>
                <a:off x="3447" y="1224"/>
                <a:ext cx="55" cy="45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4" name="Freeform 184"/>
              <p:cNvSpPr>
                <a:spLocks/>
              </p:cNvSpPr>
              <p:nvPr/>
            </p:nvSpPr>
            <p:spPr bwMode="auto">
              <a:xfrm>
                <a:off x="3469" y="1224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5" name="Freeform 185"/>
              <p:cNvSpPr>
                <a:spLocks/>
              </p:cNvSpPr>
              <p:nvPr/>
            </p:nvSpPr>
            <p:spPr bwMode="auto">
              <a:xfrm>
                <a:off x="3491" y="1236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6" name="Freeform 186"/>
              <p:cNvSpPr>
                <a:spLocks/>
              </p:cNvSpPr>
              <p:nvPr/>
            </p:nvSpPr>
            <p:spPr bwMode="auto">
              <a:xfrm>
                <a:off x="3513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18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18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9" name="Freeform 18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0" name="Freeform 190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1" name="Freeform 191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2" name="Freeform 192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3" name="Freeform 193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4" name="Freeform 194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5" name="Freeform 195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6" name="Freeform 196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7" name="Freeform 19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8" name="Freeform 19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9" name="Freeform 19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0" name="Freeform 200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1" name="Freeform 201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2" name="Freeform 202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3" name="Freeform 203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4" name="Freeform 204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5" name="Freeform 205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6" name="Freeform 206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7" name="Freeform 20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8" name="Freeform 20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9" name="Freeform 20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0" name="Freeform 210"/>
              <p:cNvSpPr>
                <a:spLocks/>
              </p:cNvSpPr>
              <p:nvPr/>
            </p:nvSpPr>
            <p:spPr bwMode="auto">
              <a:xfrm>
                <a:off x="3480" y="1198"/>
                <a:ext cx="44" cy="26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1" name="Freeform 211"/>
              <p:cNvSpPr>
                <a:spLocks/>
              </p:cNvSpPr>
              <p:nvPr/>
            </p:nvSpPr>
            <p:spPr bwMode="auto">
              <a:xfrm>
                <a:off x="3502" y="1211"/>
                <a:ext cx="33" cy="26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2" name="Freeform 212"/>
              <p:cNvSpPr>
                <a:spLocks/>
              </p:cNvSpPr>
              <p:nvPr/>
            </p:nvSpPr>
            <p:spPr bwMode="auto">
              <a:xfrm>
                <a:off x="3513" y="1224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3" name="Freeform 213"/>
              <p:cNvSpPr>
                <a:spLocks/>
              </p:cNvSpPr>
              <p:nvPr/>
            </p:nvSpPr>
            <p:spPr bwMode="auto">
              <a:xfrm>
                <a:off x="3546" y="1256"/>
                <a:ext cx="33" cy="26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4" name="Freeform 214"/>
              <p:cNvSpPr>
                <a:spLocks/>
              </p:cNvSpPr>
              <p:nvPr/>
            </p:nvSpPr>
            <p:spPr bwMode="auto">
              <a:xfrm>
                <a:off x="3513" y="1192"/>
                <a:ext cx="66" cy="77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5" name="Freeform 215"/>
              <p:cNvSpPr>
                <a:spLocks/>
              </p:cNvSpPr>
              <p:nvPr/>
            </p:nvSpPr>
            <p:spPr bwMode="auto">
              <a:xfrm>
                <a:off x="3601" y="1153"/>
                <a:ext cx="132" cy="70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6" name="Freeform 21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7" name="Freeform 21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8" name="Freeform 21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9" name="Freeform 219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0" name="Freeform 220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1" name="Freeform 221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2" name="Freeform 222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3" name="Freeform 223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4" name="Freeform 224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5" name="Freeform 225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6" name="Freeform 22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7" name="Freeform 22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8" name="Freeform 22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9" name="Freeform 229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0" name="Freeform 230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1" name="Freeform 231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2" name="Freeform 232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3" name="Freeform 233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4" name="Freeform 234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5" name="Freeform 235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6" name="Freeform 23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7" name="Freeform 23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8" name="Freeform 23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9" name="Freeform 239"/>
              <p:cNvSpPr>
                <a:spLocks/>
              </p:cNvSpPr>
              <p:nvPr/>
            </p:nvSpPr>
            <p:spPr bwMode="auto">
              <a:xfrm>
                <a:off x="3877" y="1383"/>
                <a:ext cx="50" cy="185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0" name="Freeform 240"/>
              <p:cNvSpPr>
                <a:spLocks/>
              </p:cNvSpPr>
              <p:nvPr/>
            </p:nvSpPr>
            <p:spPr bwMode="auto">
              <a:xfrm>
                <a:off x="3860" y="1371"/>
                <a:ext cx="39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1" name="Freeform 241"/>
              <p:cNvSpPr>
                <a:spLocks/>
              </p:cNvSpPr>
              <p:nvPr/>
            </p:nvSpPr>
            <p:spPr bwMode="auto">
              <a:xfrm>
                <a:off x="3833" y="1351"/>
                <a:ext cx="44" cy="153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2" name="Freeform 242"/>
              <p:cNvSpPr>
                <a:spLocks/>
              </p:cNvSpPr>
              <p:nvPr/>
            </p:nvSpPr>
            <p:spPr bwMode="auto">
              <a:xfrm>
                <a:off x="3800" y="1339"/>
                <a:ext cx="44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3" name="Freeform 243"/>
              <p:cNvSpPr>
                <a:spLocks/>
              </p:cNvSpPr>
              <p:nvPr/>
            </p:nvSpPr>
            <p:spPr bwMode="auto">
              <a:xfrm>
                <a:off x="3777" y="1326"/>
                <a:ext cx="50" cy="141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4" name="Freeform 244"/>
              <p:cNvSpPr>
                <a:spLocks/>
              </p:cNvSpPr>
              <p:nvPr/>
            </p:nvSpPr>
            <p:spPr bwMode="auto">
              <a:xfrm>
                <a:off x="3750" y="1307"/>
                <a:ext cx="50" cy="12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5" name="Freeform 245"/>
              <p:cNvSpPr>
                <a:spLocks/>
              </p:cNvSpPr>
              <p:nvPr/>
            </p:nvSpPr>
            <p:spPr bwMode="auto">
              <a:xfrm>
                <a:off x="3733" y="1294"/>
                <a:ext cx="44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6" name="Freeform 24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7" name="Freeform 24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8" name="Freeform 24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9" name="Freeform 249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0" name="Freeform 250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1" name="Freeform 251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2" name="Freeform 252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3" name="Freeform 253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4" name="Freeform 254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5" name="Freeform 255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6" name="Freeform 25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7" name="Freeform 25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8" name="Freeform 25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9" name="Freeform 259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0" name="Freeform 260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1" name="Freeform 261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2" name="Freeform 262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3" name="Freeform 263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4" name="Freeform 264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5" name="Freeform 265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6" name="Freeform 26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7" name="Freeform 26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8" name="Freeform 26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9" name="Freeform 269"/>
              <p:cNvSpPr>
                <a:spLocks/>
              </p:cNvSpPr>
              <p:nvPr/>
            </p:nvSpPr>
            <p:spPr bwMode="auto">
              <a:xfrm>
                <a:off x="3877" y="1326"/>
                <a:ext cx="72" cy="102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0" name="Freeform 270"/>
              <p:cNvSpPr>
                <a:spLocks/>
              </p:cNvSpPr>
              <p:nvPr/>
            </p:nvSpPr>
            <p:spPr bwMode="auto">
              <a:xfrm>
                <a:off x="3844" y="1313"/>
                <a:ext cx="66" cy="109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1" name="Freeform 271"/>
              <p:cNvSpPr>
                <a:spLocks/>
              </p:cNvSpPr>
              <p:nvPr/>
            </p:nvSpPr>
            <p:spPr bwMode="auto">
              <a:xfrm>
                <a:off x="3827" y="1313"/>
                <a:ext cx="39" cy="96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2" name="Freeform 272"/>
              <p:cNvSpPr>
                <a:spLocks/>
              </p:cNvSpPr>
              <p:nvPr/>
            </p:nvSpPr>
            <p:spPr bwMode="auto">
              <a:xfrm>
                <a:off x="3800" y="1313"/>
                <a:ext cx="44" cy="83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3" name="Freeform 273"/>
              <p:cNvSpPr>
                <a:spLocks/>
              </p:cNvSpPr>
              <p:nvPr/>
            </p:nvSpPr>
            <p:spPr bwMode="auto">
              <a:xfrm>
                <a:off x="3777" y="1307"/>
                <a:ext cx="33" cy="77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4" name="Freeform 274"/>
              <p:cNvSpPr>
                <a:spLocks/>
              </p:cNvSpPr>
              <p:nvPr/>
            </p:nvSpPr>
            <p:spPr bwMode="auto">
              <a:xfrm>
                <a:off x="3750" y="1307"/>
                <a:ext cx="39" cy="64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5" name="Freeform 275"/>
              <p:cNvSpPr>
                <a:spLocks/>
              </p:cNvSpPr>
              <p:nvPr/>
            </p:nvSpPr>
            <p:spPr bwMode="auto">
              <a:xfrm>
                <a:off x="3744" y="1307"/>
                <a:ext cx="33" cy="64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6" name="Freeform 276"/>
              <p:cNvSpPr>
                <a:spLocks/>
              </p:cNvSpPr>
              <p:nvPr/>
            </p:nvSpPr>
            <p:spPr bwMode="auto">
              <a:xfrm>
                <a:off x="3733" y="1307"/>
                <a:ext cx="22" cy="58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7" name="Freeform 277"/>
              <p:cNvSpPr>
                <a:spLocks/>
              </p:cNvSpPr>
              <p:nvPr/>
            </p:nvSpPr>
            <p:spPr bwMode="auto">
              <a:xfrm>
                <a:off x="3717" y="1307"/>
                <a:ext cx="28" cy="58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8" name="Freeform 278"/>
              <p:cNvSpPr>
                <a:spLocks/>
              </p:cNvSpPr>
              <p:nvPr/>
            </p:nvSpPr>
            <p:spPr bwMode="auto">
              <a:xfrm>
                <a:off x="3706" y="1307"/>
                <a:ext cx="28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" name="Freeform 279"/>
              <p:cNvSpPr>
                <a:spLocks/>
              </p:cNvSpPr>
              <p:nvPr/>
            </p:nvSpPr>
            <p:spPr bwMode="auto">
              <a:xfrm>
                <a:off x="3700" y="1307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0" name="Freeform 280"/>
              <p:cNvSpPr>
                <a:spLocks/>
              </p:cNvSpPr>
              <p:nvPr/>
            </p:nvSpPr>
            <p:spPr bwMode="auto">
              <a:xfrm>
                <a:off x="3684" y="1307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1" name="Freeform 281"/>
              <p:cNvSpPr>
                <a:spLocks/>
              </p:cNvSpPr>
              <p:nvPr/>
            </p:nvSpPr>
            <p:spPr bwMode="auto">
              <a:xfrm>
                <a:off x="3860" y="1256"/>
                <a:ext cx="66" cy="83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2" name="Freeform 282"/>
              <p:cNvSpPr>
                <a:spLocks/>
              </p:cNvSpPr>
              <p:nvPr/>
            </p:nvSpPr>
            <p:spPr bwMode="auto">
              <a:xfrm>
                <a:off x="3827" y="1256"/>
                <a:ext cx="66" cy="83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3" name="Freeform 283"/>
              <p:cNvSpPr>
                <a:spLocks/>
              </p:cNvSpPr>
              <p:nvPr/>
            </p:nvSpPr>
            <p:spPr bwMode="auto">
              <a:xfrm>
                <a:off x="3800" y="1268"/>
                <a:ext cx="61" cy="70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4" name="Freeform 284"/>
              <p:cNvSpPr>
                <a:spLocks/>
              </p:cNvSpPr>
              <p:nvPr/>
            </p:nvSpPr>
            <p:spPr bwMode="auto">
              <a:xfrm>
                <a:off x="3788" y="1268"/>
                <a:ext cx="44" cy="70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5" name="Freeform 285"/>
              <p:cNvSpPr>
                <a:spLocks/>
              </p:cNvSpPr>
              <p:nvPr/>
            </p:nvSpPr>
            <p:spPr bwMode="auto">
              <a:xfrm>
                <a:off x="3766" y="1268"/>
                <a:ext cx="44" cy="70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6" name="Freeform 286"/>
              <p:cNvSpPr>
                <a:spLocks/>
              </p:cNvSpPr>
              <p:nvPr/>
            </p:nvSpPr>
            <p:spPr bwMode="auto">
              <a:xfrm>
                <a:off x="3750" y="1268"/>
                <a:ext cx="39" cy="70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7" name="Freeform 287"/>
              <p:cNvSpPr>
                <a:spLocks/>
              </p:cNvSpPr>
              <p:nvPr/>
            </p:nvSpPr>
            <p:spPr bwMode="auto">
              <a:xfrm>
                <a:off x="3744" y="1281"/>
                <a:ext cx="33" cy="5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8" name="Freeform 288"/>
              <p:cNvSpPr>
                <a:spLocks/>
              </p:cNvSpPr>
              <p:nvPr/>
            </p:nvSpPr>
            <p:spPr bwMode="auto">
              <a:xfrm>
                <a:off x="3717" y="1281"/>
                <a:ext cx="33" cy="5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9" name="Freeform 289"/>
              <p:cNvSpPr>
                <a:spLocks/>
              </p:cNvSpPr>
              <p:nvPr/>
            </p:nvSpPr>
            <p:spPr bwMode="auto">
              <a:xfrm>
                <a:off x="3706" y="1281"/>
                <a:ext cx="39" cy="45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0" name="Freeform 290"/>
              <p:cNvSpPr>
                <a:spLocks/>
              </p:cNvSpPr>
              <p:nvPr/>
            </p:nvSpPr>
            <p:spPr bwMode="auto">
              <a:xfrm>
                <a:off x="3706" y="1281"/>
                <a:ext cx="28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1" name="Freeform 291"/>
              <p:cNvSpPr>
                <a:spLocks/>
              </p:cNvSpPr>
              <p:nvPr/>
            </p:nvSpPr>
            <p:spPr bwMode="auto">
              <a:xfrm>
                <a:off x="3700" y="1281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2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22" cy="32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3" name="Freeform 29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4" name="Freeform 29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5" name="Freeform 29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6" name="Freeform 296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7" name="Freeform 297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8" name="Freeform 298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9" name="Freeform 299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0" name="Freeform 300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1" name="Freeform 301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2" name="Freeform 302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3" name="Freeform 30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4" name="Freeform 30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5" name="Freeform 30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6" name="Freeform 306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7" name="Freeform 307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8" name="Freeform 308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9" name="Freeform 309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0" name="Freeform 310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1" name="Freeform 311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2" name="Freeform 312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3" name="Freeform 31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4" name="Freeform 31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5" name="Freeform 31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6" name="Freeform 316"/>
              <p:cNvSpPr>
                <a:spLocks/>
              </p:cNvSpPr>
              <p:nvPr/>
            </p:nvSpPr>
            <p:spPr bwMode="auto">
              <a:xfrm>
                <a:off x="3833" y="1224"/>
                <a:ext cx="61" cy="45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7" name="Freeform 317"/>
              <p:cNvSpPr>
                <a:spLocks/>
              </p:cNvSpPr>
              <p:nvPr/>
            </p:nvSpPr>
            <p:spPr bwMode="auto">
              <a:xfrm>
                <a:off x="3827" y="1224"/>
                <a:ext cx="39" cy="45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8" name="Freeform 318"/>
              <p:cNvSpPr>
                <a:spLocks/>
              </p:cNvSpPr>
              <p:nvPr/>
            </p:nvSpPr>
            <p:spPr bwMode="auto">
              <a:xfrm>
                <a:off x="3800" y="1236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9" name="Freeform 319"/>
              <p:cNvSpPr>
                <a:spLocks/>
              </p:cNvSpPr>
              <p:nvPr/>
            </p:nvSpPr>
            <p:spPr bwMode="auto">
              <a:xfrm>
                <a:off x="3788" y="1249"/>
                <a:ext cx="39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0" name="Freeform 32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1" name="Freeform 32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2" name="Freeform 32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3" name="Freeform 323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4" name="Freeform 324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5" name="Freeform 325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6" name="Freeform 326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7" name="Freeform 327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8" name="Freeform 328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9" name="Freeform 329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0" name="Freeform 33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1" name="Freeform 33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2" name="Freeform 33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3" name="Freeform 333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4" name="Freeform 334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5" name="Freeform 335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6" name="Freeform 336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7" name="Freeform 337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8" name="Freeform 338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9" name="Freeform 339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0" name="Freeform 34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1" name="Freeform 34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2" name="Freeform 34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3" name="Freeform 343"/>
              <p:cNvSpPr>
                <a:spLocks/>
              </p:cNvSpPr>
              <p:nvPr/>
            </p:nvSpPr>
            <p:spPr bwMode="auto">
              <a:xfrm>
                <a:off x="3811" y="1198"/>
                <a:ext cx="50" cy="26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4" name="Freeform 344"/>
              <p:cNvSpPr>
                <a:spLocks/>
              </p:cNvSpPr>
              <p:nvPr/>
            </p:nvSpPr>
            <p:spPr bwMode="auto">
              <a:xfrm>
                <a:off x="3800" y="1211"/>
                <a:ext cx="33" cy="26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5" name="Freeform 345"/>
              <p:cNvSpPr>
                <a:spLocks/>
              </p:cNvSpPr>
              <p:nvPr/>
            </p:nvSpPr>
            <p:spPr bwMode="auto">
              <a:xfrm>
                <a:off x="3788" y="1224"/>
                <a:ext cx="39" cy="13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6" name="Freeform 346"/>
              <p:cNvSpPr>
                <a:spLocks/>
              </p:cNvSpPr>
              <p:nvPr/>
            </p:nvSpPr>
            <p:spPr bwMode="auto">
              <a:xfrm>
                <a:off x="3750" y="1256"/>
                <a:ext cx="39" cy="26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7" name="Freeform 347"/>
              <p:cNvSpPr>
                <a:spLocks/>
              </p:cNvSpPr>
              <p:nvPr/>
            </p:nvSpPr>
            <p:spPr bwMode="auto">
              <a:xfrm>
                <a:off x="3750" y="1192"/>
                <a:ext cx="72" cy="77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8" name="Freeform 348"/>
              <p:cNvSpPr>
                <a:spLocks/>
              </p:cNvSpPr>
              <p:nvPr/>
            </p:nvSpPr>
            <p:spPr bwMode="auto">
              <a:xfrm>
                <a:off x="3403" y="1364"/>
                <a:ext cx="176" cy="237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9" name="Line 349"/>
              <p:cNvSpPr>
                <a:spLocks noChangeShapeType="1"/>
              </p:cNvSpPr>
              <p:nvPr/>
            </p:nvSpPr>
            <p:spPr bwMode="auto">
              <a:xfrm flipH="1">
                <a:off x="3480" y="1524"/>
                <a:ext cx="11" cy="13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0" name="Freeform 350"/>
              <p:cNvSpPr>
                <a:spLocks/>
              </p:cNvSpPr>
              <p:nvPr/>
            </p:nvSpPr>
            <p:spPr bwMode="auto">
              <a:xfrm>
                <a:off x="3480" y="1537"/>
                <a:ext cx="33" cy="6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1" name="Freeform 351"/>
              <p:cNvSpPr>
                <a:spLocks/>
              </p:cNvSpPr>
              <p:nvPr/>
            </p:nvSpPr>
            <p:spPr bwMode="auto">
              <a:xfrm>
                <a:off x="3480" y="1537"/>
                <a:ext cx="22" cy="6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2" name="Freeform 352"/>
              <p:cNvSpPr>
                <a:spLocks/>
              </p:cNvSpPr>
              <p:nvPr/>
            </p:nvSpPr>
            <p:spPr bwMode="auto">
              <a:xfrm>
                <a:off x="3480" y="1543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3" name="Freeform 353"/>
              <p:cNvSpPr>
                <a:spLocks/>
              </p:cNvSpPr>
              <p:nvPr/>
            </p:nvSpPr>
            <p:spPr bwMode="auto">
              <a:xfrm>
                <a:off x="3480" y="1556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4" name="Freeform 354"/>
              <p:cNvSpPr>
                <a:spLocks/>
              </p:cNvSpPr>
              <p:nvPr/>
            </p:nvSpPr>
            <p:spPr bwMode="auto">
              <a:xfrm>
                <a:off x="3491" y="1569"/>
                <a:ext cx="22" cy="13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5" name="Freeform 355"/>
              <p:cNvSpPr>
                <a:spLocks/>
              </p:cNvSpPr>
              <p:nvPr/>
            </p:nvSpPr>
            <p:spPr bwMode="auto">
              <a:xfrm>
                <a:off x="3860" y="1454"/>
                <a:ext cx="11" cy="26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6" name="Oval 356"/>
              <p:cNvSpPr>
                <a:spLocks noChangeArrowheads="1"/>
              </p:cNvSpPr>
              <p:nvPr/>
            </p:nvSpPr>
            <p:spPr bwMode="auto">
              <a:xfrm>
                <a:off x="3811" y="1467"/>
                <a:ext cx="83" cy="77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7" name="Freeform 357"/>
              <p:cNvSpPr>
                <a:spLocks/>
              </p:cNvSpPr>
              <p:nvPr/>
            </p:nvSpPr>
            <p:spPr bwMode="auto">
              <a:xfrm>
                <a:off x="3811" y="1492"/>
                <a:ext cx="83" cy="32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8" name="Freeform 358"/>
              <p:cNvSpPr>
                <a:spLocks/>
              </p:cNvSpPr>
              <p:nvPr/>
            </p:nvSpPr>
            <p:spPr bwMode="auto">
              <a:xfrm>
                <a:off x="3844" y="1428"/>
                <a:ext cx="33" cy="38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9" name="Freeform 359"/>
              <p:cNvSpPr>
                <a:spLocks/>
              </p:cNvSpPr>
              <p:nvPr/>
            </p:nvSpPr>
            <p:spPr bwMode="auto">
              <a:xfrm>
                <a:off x="3750" y="1499"/>
                <a:ext cx="143" cy="58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0" name="Oval 360"/>
              <p:cNvSpPr>
                <a:spLocks noChangeArrowheads="1"/>
              </p:cNvSpPr>
              <p:nvPr/>
            </p:nvSpPr>
            <p:spPr bwMode="auto">
              <a:xfrm>
                <a:off x="3612" y="1096"/>
                <a:ext cx="105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1" name="Freeform 361"/>
              <p:cNvSpPr>
                <a:spLocks/>
              </p:cNvSpPr>
              <p:nvPr/>
            </p:nvSpPr>
            <p:spPr bwMode="auto">
              <a:xfrm>
                <a:off x="3596" y="994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2" name="Freeform 362"/>
              <p:cNvSpPr>
                <a:spLocks/>
              </p:cNvSpPr>
              <p:nvPr/>
            </p:nvSpPr>
            <p:spPr bwMode="auto">
              <a:xfrm>
                <a:off x="3645" y="923"/>
                <a:ext cx="39" cy="45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3" name="Freeform 363"/>
              <p:cNvSpPr>
                <a:spLocks/>
              </p:cNvSpPr>
              <p:nvPr/>
            </p:nvSpPr>
            <p:spPr bwMode="auto">
              <a:xfrm>
                <a:off x="3596" y="1025"/>
                <a:ext cx="149" cy="58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4" name="Freeform 364"/>
              <p:cNvSpPr>
                <a:spLocks noEditPoints="1"/>
              </p:cNvSpPr>
              <p:nvPr/>
            </p:nvSpPr>
            <p:spPr bwMode="auto">
              <a:xfrm>
                <a:off x="3673" y="994"/>
                <a:ext cx="61" cy="58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5" name="Freeform 365"/>
              <p:cNvSpPr>
                <a:spLocks noEditPoints="1"/>
              </p:cNvSpPr>
              <p:nvPr/>
            </p:nvSpPr>
            <p:spPr bwMode="auto">
              <a:xfrm>
                <a:off x="3596" y="994"/>
                <a:ext cx="72" cy="58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6" name="Freeform 366"/>
              <p:cNvSpPr>
                <a:spLocks/>
              </p:cNvSpPr>
              <p:nvPr/>
            </p:nvSpPr>
            <p:spPr bwMode="auto">
              <a:xfrm>
                <a:off x="3645" y="968"/>
                <a:ext cx="39" cy="109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7" name="Oval 367"/>
              <p:cNvSpPr>
                <a:spLocks noChangeArrowheads="1"/>
              </p:cNvSpPr>
              <p:nvPr/>
            </p:nvSpPr>
            <p:spPr bwMode="auto">
              <a:xfrm>
                <a:off x="3629" y="1077"/>
                <a:ext cx="17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8" name="Oval 368"/>
              <p:cNvSpPr>
                <a:spLocks noChangeArrowheads="1"/>
              </p:cNvSpPr>
              <p:nvPr/>
            </p:nvSpPr>
            <p:spPr bwMode="auto">
              <a:xfrm>
                <a:off x="3612" y="1077"/>
                <a:ext cx="17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9" name="Oval 369"/>
              <p:cNvSpPr>
                <a:spLocks noChangeArrowheads="1"/>
              </p:cNvSpPr>
              <p:nvPr/>
            </p:nvSpPr>
            <p:spPr bwMode="auto">
              <a:xfrm>
                <a:off x="3684" y="1077"/>
                <a:ext cx="22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0" name="Oval 370"/>
              <p:cNvSpPr>
                <a:spLocks noChangeArrowheads="1"/>
              </p:cNvSpPr>
              <p:nvPr/>
            </p:nvSpPr>
            <p:spPr bwMode="auto">
              <a:xfrm>
                <a:off x="3706" y="1077"/>
                <a:ext cx="11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1" name="Oval 371"/>
              <p:cNvSpPr>
                <a:spLocks noChangeArrowheads="1"/>
              </p:cNvSpPr>
              <p:nvPr/>
            </p:nvSpPr>
            <p:spPr bwMode="auto">
              <a:xfrm>
                <a:off x="3667" y="1077"/>
                <a:ext cx="6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2" name="Oval 372"/>
              <p:cNvSpPr>
                <a:spLocks noChangeArrowheads="1"/>
              </p:cNvSpPr>
              <p:nvPr/>
            </p:nvSpPr>
            <p:spPr bwMode="auto">
              <a:xfrm>
                <a:off x="3601" y="1064"/>
                <a:ext cx="11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3" name="Oval 373"/>
              <p:cNvSpPr>
                <a:spLocks noChangeArrowheads="1"/>
              </p:cNvSpPr>
              <p:nvPr/>
            </p:nvSpPr>
            <p:spPr bwMode="auto">
              <a:xfrm>
                <a:off x="3612" y="1064"/>
                <a:ext cx="17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4" name="Oval 374"/>
              <p:cNvSpPr>
                <a:spLocks noChangeArrowheads="1"/>
              </p:cNvSpPr>
              <p:nvPr/>
            </p:nvSpPr>
            <p:spPr bwMode="auto">
              <a:xfrm>
                <a:off x="3717" y="1064"/>
                <a:ext cx="17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5" name="Oval 375"/>
              <p:cNvSpPr>
                <a:spLocks noChangeArrowheads="1"/>
              </p:cNvSpPr>
              <p:nvPr/>
            </p:nvSpPr>
            <p:spPr bwMode="auto">
              <a:xfrm>
                <a:off x="3706" y="1064"/>
                <a:ext cx="11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6" name="Freeform 376"/>
              <p:cNvSpPr>
                <a:spLocks/>
              </p:cNvSpPr>
              <p:nvPr/>
            </p:nvSpPr>
            <p:spPr bwMode="auto">
              <a:xfrm>
                <a:off x="3596" y="1038"/>
                <a:ext cx="6" cy="26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7" name="Freeform 377"/>
              <p:cNvSpPr>
                <a:spLocks/>
              </p:cNvSpPr>
              <p:nvPr/>
            </p:nvSpPr>
            <p:spPr bwMode="auto">
              <a:xfrm>
                <a:off x="3733" y="1038"/>
                <a:ext cx="11" cy="26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8" name="Oval 378"/>
              <p:cNvSpPr>
                <a:spLocks noChangeArrowheads="1"/>
              </p:cNvSpPr>
              <p:nvPr/>
            </p:nvSpPr>
            <p:spPr bwMode="auto">
              <a:xfrm>
                <a:off x="3645" y="968"/>
                <a:ext cx="39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9" name="Oval 379"/>
              <p:cNvSpPr>
                <a:spLocks noChangeArrowheads="1"/>
              </p:cNvSpPr>
              <p:nvPr/>
            </p:nvSpPr>
            <p:spPr bwMode="auto">
              <a:xfrm>
                <a:off x="3667" y="994"/>
                <a:ext cx="6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0" name="Oval 380"/>
              <p:cNvSpPr>
                <a:spLocks noChangeArrowheads="1"/>
              </p:cNvSpPr>
              <p:nvPr/>
            </p:nvSpPr>
            <p:spPr bwMode="auto">
              <a:xfrm>
                <a:off x="3667" y="1006"/>
                <a:ext cx="6" cy="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1" name="Oval 381"/>
              <p:cNvSpPr>
                <a:spLocks noChangeArrowheads="1"/>
              </p:cNvSpPr>
              <p:nvPr/>
            </p:nvSpPr>
            <p:spPr bwMode="auto">
              <a:xfrm>
                <a:off x="3667" y="1019"/>
                <a:ext cx="6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2" name="Freeform 382"/>
              <p:cNvSpPr>
                <a:spLocks/>
              </p:cNvSpPr>
              <p:nvPr/>
            </p:nvSpPr>
            <p:spPr bwMode="auto">
              <a:xfrm>
                <a:off x="3458" y="1198"/>
                <a:ext cx="55" cy="26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3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5" cy="19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4" name="Freeform 384"/>
              <p:cNvSpPr>
                <a:spLocks/>
              </p:cNvSpPr>
              <p:nvPr/>
            </p:nvSpPr>
            <p:spPr bwMode="auto">
              <a:xfrm>
                <a:off x="3546" y="1134"/>
                <a:ext cx="55" cy="45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5" name="Freeform 385"/>
              <p:cNvSpPr>
                <a:spLocks/>
              </p:cNvSpPr>
              <p:nvPr/>
            </p:nvSpPr>
            <p:spPr bwMode="auto">
              <a:xfrm>
                <a:off x="3563" y="1051"/>
                <a:ext cx="110" cy="77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6" name="Freeform 386"/>
              <p:cNvSpPr>
                <a:spLocks/>
              </p:cNvSpPr>
              <p:nvPr/>
            </p:nvSpPr>
            <p:spPr bwMode="auto">
              <a:xfrm>
                <a:off x="3546" y="1096"/>
                <a:ext cx="55" cy="83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7" name="Freeform 387"/>
              <p:cNvSpPr>
                <a:spLocks/>
              </p:cNvSpPr>
              <p:nvPr/>
            </p:nvSpPr>
            <p:spPr bwMode="auto">
              <a:xfrm>
                <a:off x="3513" y="1096"/>
                <a:ext cx="83" cy="45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8" name="Freeform 388"/>
              <p:cNvSpPr>
                <a:spLocks/>
              </p:cNvSpPr>
              <p:nvPr/>
            </p:nvSpPr>
            <p:spPr bwMode="auto">
              <a:xfrm>
                <a:off x="3579" y="1121"/>
                <a:ext cx="88" cy="77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9" name="Freeform 389"/>
              <p:cNvSpPr>
                <a:spLocks/>
              </p:cNvSpPr>
              <p:nvPr/>
            </p:nvSpPr>
            <p:spPr bwMode="auto">
              <a:xfrm>
                <a:off x="3596" y="1109"/>
                <a:ext cx="77" cy="32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0" name="Freeform 390"/>
              <p:cNvSpPr>
                <a:spLocks/>
              </p:cNvSpPr>
              <p:nvPr/>
            </p:nvSpPr>
            <p:spPr bwMode="auto">
              <a:xfrm>
                <a:off x="3568" y="1109"/>
                <a:ext cx="33" cy="26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1" name="Freeform 391"/>
              <p:cNvSpPr>
                <a:spLocks/>
              </p:cNvSpPr>
              <p:nvPr/>
            </p:nvSpPr>
            <p:spPr bwMode="auto">
              <a:xfrm>
                <a:off x="3827" y="1198"/>
                <a:ext cx="50" cy="26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2" name="Freeform 392"/>
              <p:cNvSpPr>
                <a:spLocks/>
              </p:cNvSpPr>
              <p:nvPr/>
            </p:nvSpPr>
            <p:spPr bwMode="auto">
              <a:xfrm>
                <a:off x="3744" y="1134"/>
                <a:ext cx="99" cy="19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3" name="Freeform 393"/>
              <p:cNvSpPr>
                <a:spLocks/>
              </p:cNvSpPr>
              <p:nvPr/>
            </p:nvSpPr>
            <p:spPr bwMode="auto">
              <a:xfrm>
                <a:off x="3733" y="1134"/>
                <a:ext cx="55" cy="45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4" name="Freeform 394"/>
              <p:cNvSpPr>
                <a:spLocks/>
              </p:cNvSpPr>
              <p:nvPr/>
            </p:nvSpPr>
            <p:spPr bwMode="auto">
              <a:xfrm>
                <a:off x="3667" y="1051"/>
                <a:ext cx="110" cy="77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5" name="Freeform 395"/>
              <p:cNvSpPr>
                <a:spLocks/>
              </p:cNvSpPr>
              <p:nvPr/>
            </p:nvSpPr>
            <p:spPr bwMode="auto">
              <a:xfrm>
                <a:off x="3733" y="1096"/>
                <a:ext cx="55" cy="83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6" name="Freeform 396"/>
              <p:cNvSpPr>
                <a:spLocks/>
              </p:cNvSpPr>
              <p:nvPr/>
            </p:nvSpPr>
            <p:spPr bwMode="auto">
              <a:xfrm>
                <a:off x="3744" y="1096"/>
                <a:ext cx="83" cy="45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7" name="Freeform 397"/>
              <p:cNvSpPr>
                <a:spLocks/>
              </p:cNvSpPr>
              <p:nvPr/>
            </p:nvSpPr>
            <p:spPr bwMode="auto">
              <a:xfrm>
                <a:off x="3673" y="1121"/>
                <a:ext cx="77" cy="77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8" name="Freeform 398"/>
              <p:cNvSpPr>
                <a:spLocks/>
              </p:cNvSpPr>
              <p:nvPr/>
            </p:nvSpPr>
            <p:spPr bwMode="auto">
              <a:xfrm>
                <a:off x="3667" y="1109"/>
                <a:ext cx="77" cy="32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9" name="Freeform 399"/>
              <p:cNvSpPr>
                <a:spLocks/>
              </p:cNvSpPr>
              <p:nvPr/>
            </p:nvSpPr>
            <p:spPr bwMode="auto">
              <a:xfrm>
                <a:off x="3733" y="1109"/>
                <a:ext cx="33" cy="26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0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3" cy="518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1" name="Oval 401"/>
              <p:cNvSpPr>
                <a:spLocks noChangeArrowheads="1"/>
              </p:cNvSpPr>
              <p:nvPr/>
            </p:nvSpPr>
            <p:spPr bwMode="auto">
              <a:xfrm>
                <a:off x="3601" y="1326"/>
                <a:ext cx="132" cy="128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2" name="Freeform 402"/>
              <p:cNvSpPr>
                <a:spLocks/>
              </p:cNvSpPr>
              <p:nvPr/>
            </p:nvSpPr>
            <p:spPr bwMode="auto">
              <a:xfrm>
                <a:off x="3612" y="1339"/>
                <a:ext cx="94" cy="83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8" name="Freeform 403"/>
            <p:cNvSpPr>
              <a:spLocks noEditPoints="1"/>
            </p:cNvSpPr>
            <p:nvPr/>
          </p:nvSpPr>
          <p:spPr bwMode="auto">
            <a:xfrm>
              <a:off x="1202" y="3334"/>
              <a:ext cx="1323" cy="37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6116" tIns="8059" rIns="16116" bIns="805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79" name="Group 404"/>
            <p:cNvGrpSpPr>
              <a:grpSpLocks/>
            </p:cNvGrpSpPr>
            <p:nvPr/>
          </p:nvGrpSpPr>
          <p:grpSpPr bwMode="auto">
            <a:xfrm>
              <a:off x="1112" y="2159"/>
              <a:ext cx="1453" cy="1182"/>
              <a:chOff x="4423" y="1252"/>
              <a:chExt cx="1453" cy="1182"/>
            </a:xfrm>
          </p:grpSpPr>
          <p:sp>
            <p:nvSpPr>
              <p:cNvPr id="826" name="Freeform 405"/>
              <p:cNvSpPr>
                <a:spLocks noEditPoints="1"/>
              </p:cNvSpPr>
              <p:nvPr/>
            </p:nvSpPr>
            <p:spPr bwMode="auto">
              <a:xfrm>
                <a:off x="4425" y="1251"/>
                <a:ext cx="1449" cy="1125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2" name="Freeform 406"/>
              <p:cNvSpPr>
                <a:spLocks noEditPoints="1"/>
              </p:cNvSpPr>
              <p:nvPr/>
            </p:nvSpPr>
            <p:spPr bwMode="auto">
              <a:xfrm>
                <a:off x="4474" y="1328"/>
                <a:ext cx="1339" cy="1087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3" name="Freeform 407"/>
              <p:cNvSpPr>
                <a:spLocks noEditPoints="1"/>
              </p:cNvSpPr>
              <p:nvPr/>
            </p:nvSpPr>
            <p:spPr bwMode="auto">
              <a:xfrm>
                <a:off x="4541" y="1430"/>
                <a:ext cx="1201" cy="1004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0" name="Oval 408"/>
            <p:cNvSpPr>
              <a:spLocks noChangeArrowheads="1"/>
            </p:cNvSpPr>
            <p:nvPr/>
          </p:nvSpPr>
          <p:spPr bwMode="auto">
            <a:xfrm>
              <a:off x="2712" y="2714"/>
              <a:ext cx="121" cy="128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3" name="Oval 409"/>
            <p:cNvSpPr>
              <a:spLocks noChangeArrowheads="1"/>
            </p:cNvSpPr>
            <p:nvPr/>
          </p:nvSpPr>
          <p:spPr bwMode="auto">
            <a:xfrm>
              <a:off x="800" y="2701"/>
              <a:ext cx="116" cy="128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8" name="Прямоугольник 347"/>
          <p:cNvSpPr/>
          <p:nvPr/>
        </p:nvSpPr>
        <p:spPr>
          <a:xfrm>
            <a:off x="1" y="-1"/>
            <a:ext cx="9143999" cy="4830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ИНФОРМАЦИЯ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МОРСКИХ ПОРТАХ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РАСПОЛОЖЕННЫХ НА ТЕРРИТОРИИ КРАСНОДАРСКОГО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8" name="Group 1944"/>
          <p:cNvGrpSpPr>
            <a:grpSpLocks/>
          </p:cNvGrpSpPr>
          <p:nvPr/>
        </p:nvGrpSpPr>
        <p:grpSpPr bwMode="auto">
          <a:xfrm rot="368288" flipH="1">
            <a:off x="4725052" y="6217757"/>
            <a:ext cx="421445" cy="638628"/>
            <a:chOff x="354" y="4639"/>
            <a:chExt cx="637" cy="528"/>
          </a:xfrm>
        </p:grpSpPr>
        <p:grpSp>
          <p:nvGrpSpPr>
            <p:cNvPr id="589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656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657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590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591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592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649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651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653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654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655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652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650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593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594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599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637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38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39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41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42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643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644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45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646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47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48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600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601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624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635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36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625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626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627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628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29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30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31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32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33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34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602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603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614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619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20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21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22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23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615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16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17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18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604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605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607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609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610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611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612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613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608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606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595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596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597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598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grpSp>
        <p:nvGrpSpPr>
          <p:cNvPr id="808" name="Group 1944"/>
          <p:cNvGrpSpPr>
            <a:grpSpLocks/>
          </p:cNvGrpSpPr>
          <p:nvPr/>
        </p:nvGrpSpPr>
        <p:grpSpPr bwMode="auto">
          <a:xfrm rot="368288" flipH="1">
            <a:off x="2584372" y="4573410"/>
            <a:ext cx="421445" cy="638628"/>
            <a:chOff x="354" y="4639"/>
            <a:chExt cx="637" cy="528"/>
          </a:xfrm>
        </p:grpSpPr>
        <p:grpSp>
          <p:nvGrpSpPr>
            <p:cNvPr id="809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879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80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810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811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812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872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874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876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877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878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875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873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813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814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819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861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62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63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64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65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866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867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68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869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70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71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820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821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848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859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860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849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850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851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852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3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4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5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6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7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8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822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823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835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840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41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45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46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47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836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837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838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839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824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825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828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830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831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832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833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834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829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827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815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816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17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18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grpSp>
        <p:nvGrpSpPr>
          <p:cNvPr id="881" name="Group 1944"/>
          <p:cNvGrpSpPr>
            <a:grpSpLocks/>
          </p:cNvGrpSpPr>
          <p:nvPr/>
        </p:nvGrpSpPr>
        <p:grpSpPr bwMode="auto">
          <a:xfrm rot="368288" flipH="1">
            <a:off x="3858415" y="5259923"/>
            <a:ext cx="421445" cy="638628"/>
            <a:chOff x="354" y="4639"/>
            <a:chExt cx="637" cy="528"/>
          </a:xfrm>
        </p:grpSpPr>
        <p:grpSp>
          <p:nvGrpSpPr>
            <p:cNvPr id="882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1298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299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883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884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885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1291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1293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1295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296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297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1294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1292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886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887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892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1280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1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2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3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4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285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286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7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288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9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90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893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894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1267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1278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279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1268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1269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1270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1271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2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3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4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5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6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7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895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896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1257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1262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63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64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65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66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1258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259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260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261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897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898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900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902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1253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1254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255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256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901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899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888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889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90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91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sp>
        <p:nvSpPr>
          <p:cNvPr id="1369" name="Text Box 182"/>
          <p:cNvSpPr txBox="1">
            <a:spLocks noChangeArrowheads="1"/>
          </p:cNvSpPr>
          <p:nvPr/>
        </p:nvSpPr>
        <p:spPr bwMode="auto">
          <a:xfrm>
            <a:off x="2554284" y="4325145"/>
            <a:ext cx="649971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" name="Text Box 182"/>
          <p:cNvSpPr txBox="1">
            <a:spLocks noChangeArrowheads="1"/>
          </p:cNvSpPr>
          <p:nvPr/>
        </p:nvSpPr>
        <p:spPr bwMode="auto">
          <a:xfrm>
            <a:off x="2268368" y="3310741"/>
            <a:ext cx="514584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Темрюк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7" name="Скругленный прямоугольник 1376"/>
          <p:cNvSpPr/>
          <p:nvPr/>
        </p:nvSpPr>
        <p:spPr>
          <a:xfrm>
            <a:off x="6454960" y="535604"/>
            <a:ext cx="2689040" cy="1306854"/>
          </a:xfrm>
          <a:prstGeom prst="roundRect">
            <a:avLst/>
          </a:prstGeom>
          <a:solidFill>
            <a:schemeClr val="accent4">
              <a:alpha val="9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порты Краснодарского края: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«Новороссийск» (МО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г.Новороссийск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«Темрюк» (МО Темрюкский район);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«Кавказ» (МО Темрюкский район);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«Тамань» (МО Темрюкский район);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«Имеретинский» (МО г.Сочи);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«Анапа» (МО </a:t>
            </a:r>
            <a:r>
              <a:rPr lang="ru-RU" sz="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г.Анапа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«Туапсе» (МО Туапсинский район);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«Геленджик» (МО </a:t>
            </a:r>
            <a:r>
              <a:rPr lang="ru-RU" sz="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г.Геленджик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«Ейский» (МО Ейский район).</a:t>
            </a:r>
          </a:p>
        </p:txBody>
      </p:sp>
      <p:sp>
        <p:nvSpPr>
          <p:cNvPr id="1462" name="Скругленная прямоугольная выноска 1461"/>
          <p:cNvSpPr/>
          <p:nvPr/>
        </p:nvSpPr>
        <p:spPr>
          <a:xfrm>
            <a:off x="1785488" y="5063617"/>
            <a:ext cx="1098168" cy="1385988"/>
          </a:xfrm>
          <a:prstGeom prst="wedgeRoundRectCallout">
            <a:avLst>
              <a:gd name="adj1" fmla="val -2024"/>
              <a:gd name="adj2" fmla="val -657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Крупнейший морской терминал в России </a:t>
            </a:r>
            <a:r>
              <a:rPr lang="ru-RU" sz="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«Новороссийск»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работает круглогодично,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т.к. находится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незамерзающей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с-в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7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Цемесской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бухты. Грузооборот около 150 </a:t>
            </a:r>
            <a:r>
              <a:rPr lang="ru-RU" sz="7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год.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3" name="Скругленная прямоугольная выноска 1462"/>
          <p:cNvSpPr/>
          <p:nvPr/>
        </p:nvSpPr>
        <p:spPr>
          <a:xfrm>
            <a:off x="30127" y="4683667"/>
            <a:ext cx="1719934" cy="924889"/>
          </a:xfrm>
          <a:prstGeom prst="wedgeRoundRectCallout">
            <a:avLst>
              <a:gd name="adj1" fmla="val 46411"/>
              <a:gd name="adj2" fmla="val -665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Морпорт</a:t>
            </a:r>
            <a:r>
              <a:rPr lang="ru-RU" sz="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«Анапа</a:t>
            </a:r>
            <a:r>
              <a:rPr lang="ru-RU" sz="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незамерзающий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Специализируется в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весенне-летний период – на перевозке пассажиров на местных и каботажных линиях;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осенне-зимний период – на обслуживании рыбопромысловых судов и ремонте небольших судов</a:t>
            </a:r>
          </a:p>
        </p:txBody>
      </p:sp>
      <p:sp>
        <p:nvSpPr>
          <p:cNvPr id="1464" name="Скругленная прямоугольная выноска 1463"/>
          <p:cNvSpPr/>
          <p:nvPr/>
        </p:nvSpPr>
        <p:spPr>
          <a:xfrm>
            <a:off x="873299" y="649206"/>
            <a:ext cx="1695398" cy="568326"/>
          </a:xfrm>
          <a:prstGeom prst="wedgeRoundRectCallout">
            <a:avLst>
              <a:gd name="adj1" fmla="val 69541"/>
              <a:gd name="adj2" fmla="val 131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Морпорт</a:t>
            </a:r>
            <a:r>
              <a:rPr lang="ru-RU" sz="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«Ейск»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 перевалку грузов и обслуживание судов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круглогодично.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грузовых причалов общей протяженностью 1300 м.</a:t>
            </a:r>
          </a:p>
        </p:txBody>
      </p:sp>
      <p:sp>
        <p:nvSpPr>
          <p:cNvPr id="1465" name="Скругленная прямоугольная выноска 1464"/>
          <p:cNvSpPr/>
          <p:nvPr/>
        </p:nvSpPr>
        <p:spPr>
          <a:xfrm>
            <a:off x="2904665" y="5114613"/>
            <a:ext cx="846027" cy="1379166"/>
          </a:xfrm>
          <a:prstGeom prst="wedgeRoundRectCallout">
            <a:avLst>
              <a:gd name="adj1" fmla="val -36524"/>
              <a:gd name="adj2" fmla="val -6113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Геленджикский</a:t>
            </a:r>
            <a:r>
              <a:rPr lang="ru-RU" sz="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морской порт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с круглосуточным графиком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пассажирских и грузовых судов.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6" name="Скругленная прямоугольная выноска 1465"/>
          <p:cNvSpPr/>
          <p:nvPr/>
        </p:nvSpPr>
        <p:spPr>
          <a:xfrm>
            <a:off x="3660326" y="4715426"/>
            <a:ext cx="3351442" cy="418743"/>
          </a:xfrm>
          <a:prstGeom prst="wedgeRoundRectCallout">
            <a:avLst>
              <a:gd name="adj1" fmla="val -70522"/>
              <a:gd name="adj2" fmla="val 104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</a:t>
            </a:r>
            <a:r>
              <a:rPr lang="ru-RU" sz="7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Геленджикской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бухты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с-в ветра «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бора» характеризуется скоростями ветра свыше 14 м/с, в отдельных случаях до 40 м/с, низкими температурами воздуха и значительной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продолжительностью. Не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портом убежища. </a:t>
            </a:r>
          </a:p>
        </p:txBody>
      </p:sp>
      <p:sp>
        <p:nvSpPr>
          <p:cNvPr id="1370" name="Text Box 182"/>
          <p:cNvSpPr txBox="1">
            <a:spLocks noChangeArrowheads="1"/>
          </p:cNvSpPr>
          <p:nvPr/>
        </p:nvSpPr>
        <p:spPr bwMode="auto">
          <a:xfrm>
            <a:off x="2922827" y="4616531"/>
            <a:ext cx="649971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00" name="Group 1944"/>
          <p:cNvGrpSpPr>
            <a:grpSpLocks/>
          </p:cNvGrpSpPr>
          <p:nvPr/>
        </p:nvGrpSpPr>
        <p:grpSpPr bwMode="auto">
          <a:xfrm rot="368288" flipH="1">
            <a:off x="1705423" y="4154667"/>
            <a:ext cx="421445" cy="638628"/>
            <a:chOff x="354" y="4639"/>
            <a:chExt cx="637" cy="528"/>
          </a:xfrm>
        </p:grpSpPr>
        <p:grpSp>
          <p:nvGrpSpPr>
            <p:cNvPr id="1301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1367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368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1302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1303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1304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1360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1362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1364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365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366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1363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1361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1305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1306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1311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1349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0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1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2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3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354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355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6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357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8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9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1312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1313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1336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1347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348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1337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1338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1339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1340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1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2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3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4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5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6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1314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1315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1326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1331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32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33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34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35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1327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328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329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330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1316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1317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1319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1321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1322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1323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324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325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1320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1318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1307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1308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309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310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sp>
        <p:nvSpPr>
          <p:cNvPr id="1467" name="Скругленная прямоугольная выноска 1466"/>
          <p:cNvSpPr/>
          <p:nvPr/>
        </p:nvSpPr>
        <p:spPr>
          <a:xfrm>
            <a:off x="2807473" y="3391688"/>
            <a:ext cx="3720195" cy="573419"/>
          </a:xfrm>
          <a:prstGeom prst="wedgeRoundRectCallout">
            <a:avLst>
              <a:gd name="adj1" fmla="val -73270"/>
              <a:gd name="adj2" fmla="val 1222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Анапа. Скорость ю, ю-з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ветров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 30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- 35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м/с, высота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волны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достигать 7м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возникает </a:t>
            </a:r>
            <a:r>
              <a:rPr lang="ru-RU" sz="7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тягун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меняются ветровые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волновые условия, интенсивные осадки;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воздействия рельефа морского дна подводные песчаные валы у берега постоянно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перемещаются. С ноября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апрель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туманы, с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по август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смерчи.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1" name="Text Box 182"/>
          <p:cNvSpPr txBox="1">
            <a:spLocks noChangeArrowheads="1"/>
          </p:cNvSpPr>
          <p:nvPr/>
        </p:nvSpPr>
        <p:spPr bwMode="auto">
          <a:xfrm>
            <a:off x="1975601" y="3977071"/>
            <a:ext cx="649971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Анапа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9" name="Group 1944"/>
          <p:cNvGrpSpPr>
            <a:grpSpLocks/>
          </p:cNvGrpSpPr>
          <p:nvPr/>
        </p:nvGrpSpPr>
        <p:grpSpPr bwMode="auto">
          <a:xfrm rot="368288" flipH="1">
            <a:off x="1815841" y="2959634"/>
            <a:ext cx="421445" cy="638628"/>
            <a:chOff x="354" y="4639"/>
            <a:chExt cx="637" cy="528"/>
          </a:xfrm>
        </p:grpSpPr>
        <p:grpSp>
          <p:nvGrpSpPr>
            <p:cNvPr id="740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806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07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741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742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743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799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801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803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804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805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802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800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744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745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750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788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89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0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1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2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93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94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5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96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7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8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751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752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775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786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787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776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777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778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779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0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1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2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3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4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5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753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754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765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770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71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72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73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74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766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767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768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769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755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756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758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760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761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762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763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764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759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757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746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747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748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749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sp>
        <p:nvSpPr>
          <p:cNvPr id="1379" name="Скругленная прямоугольная выноска 1378"/>
          <p:cNvSpPr/>
          <p:nvPr/>
        </p:nvSpPr>
        <p:spPr>
          <a:xfrm>
            <a:off x="3479007" y="541587"/>
            <a:ext cx="2958549" cy="948546"/>
          </a:xfrm>
          <a:prstGeom prst="wedgeRoundRectCallout">
            <a:avLst>
              <a:gd name="adj1" fmla="val -55212"/>
              <a:gd name="adj2" fmla="val 793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Ейск. Ледовый период ноябрь (декабрь) - февраль (март). Толщина ледового покрова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40-45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мягкие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зимы,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60-80 см в суровые. При нагонных ветрах обычно происходит сжатие ледового покрова, его разрушение, нагромождение льдин и образование торосов. При замерзании Азовского моря и Таганрогского залива прохождение судов в порт и выход из него обеспечивает ледокол «Капитан </a:t>
            </a:r>
            <a:r>
              <a:rPr lang="ru-RU" sz="7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Крутов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8" name="Group 1944"/>
          <p:cNvGrpSpPr>
            <a:grpSpLocks/>
          </p:cNvGrpSpPr>
          <p:nvPr/>
        </p:nvGrpSpPr>
        <p:grpSpPr bwMode="auto">
          <a:xfrm rot="368288" flipH="1">
            <a:off x="2921838" y="656773"/>
            <a:ext cx="421445" cy="638628"/>
            <a:chOff x="354" y="4639"/>
            <a:chExt cx="637" cy="528"/>
          </a:xfrm>
        </p:grpSpPr>
        <p:grpSp>
          <p:nvGrpSpPr>
            <p:cNvPr id="659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737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738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660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661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662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730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732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734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735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736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733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731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663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664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674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719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0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1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2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3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24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25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6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27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8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9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681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682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706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717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718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707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708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709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710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1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2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3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4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5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6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683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684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695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700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01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02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04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05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696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97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98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99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685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686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688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690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691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692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693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694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689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687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665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666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667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668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sp>
        <p:nvSpPr>
          <p:cNvPr id="1375" name="Text Box 182"/>
          <p:cNvSpPr txBox="1">
            <a:spLocks noChangeArrowheads="1"/>
          </p:cNvSpPr>
          <p:nvPr/>
        </p:nvSpPr>
        <p:spPr bwMode="auto">
          <a:xfrm>
            <a:off x="2840982" y="1120269"/>
            <a:ext cx="463684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Ейск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3" name="Скругленная прямоугольная выноска 1382"/>
          <p:cNvSpPr/>
          <p:nvPr/>
        </p:nvSpPr>
        <p:spPr>
          <a:xfrm>
            <a:off x="5044016" y="5681529"/>
            <a:ext cx="3935504" cy="471680"/>
          </a:xfrm>
          <a:prstGeom prst="wedgeRoundRectCallout">
            <a:avLst>
              <a:gd name="adj1" fmla="val -71824"/>
              <a:gd name="adj2" fmla="val -5016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Морпорт</a:t>
            </a:r>
            <a:r>
              <a:rPr lang="ru-RU" sz="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Туапсе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навигации круглый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обеспечивает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грузовые операции с грузами, включая опасные грузы 3–5, 9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внешнеторговые перевозки нефти и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нефтепродуктов, навалочных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(угля, руды и др.), генеральных грузов, зерна, минеральных удобрений и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с/х продукции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19" name="Group 1944"/>
          <p:cNvGrpSpPr>
            <a:grpSpLocks/>
          </p:cNvGrpSpPr>
          <p:nvPr/>
        </p:nvGrpSpPr>
        <p:grpSpPr bwMode="auto">
          <a:xfrm rot="368288" flipH="1">
            <a:off x="2306566" y="4375230"/>
            <a:ext cx="421445" cy="638628"/>
            <a:chOff x="354" y="4639"/>
            <a:chExt cx="637" cy="528"/>
          </a:xfrm>
        </p:grpSpPr>
        <p:grpSp>
          <p:nvGrpSpPr>
            <p:cNvPr id="520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586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587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521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522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523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579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581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583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584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585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582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580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524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525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530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568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69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0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1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2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573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574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5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576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7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8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531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532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555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566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567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556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557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558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559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0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1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2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3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4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5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533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534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545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550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51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52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53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54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546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547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548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549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535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536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538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540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541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542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543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544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539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537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526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527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528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529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grpSp>
        <p:nvGrpSpPr>
          <p:cNvPr id="1378" name="Группа 2"/>
          <p:cNvGrpSpPr>
            <a:grpSpLocks/>
          </p:cNvGrpSpPr>
          <p:nvPr/>
        </p:nvGrpSpPr>
        <p:grpSpPr bwMode="auto">
          <a:xfrm>
            <a:off x="30127" y="5681528"/>
            <a:ext cx="1686344" cy="1122048"/>
            <a:chOff x="3881365" y="5911947"/>
            <a:chExt cx="1996910" cy="906106"/>
          </a:xfrm>
          <a:solidFill>
            <a:schemeClr val="bg1"/>
          </a:solidFill>
        </p:grpSpPr>
        <p:sp>
          <p:nvSpPr>
            <p:cNvPr id="1384" name="Прямоугольник 1383"/>
            <p:cNvSpPr/>
            <p:nvPr/>
          </p:nvSpPr>
          <p:spPr bwMode="auto">
            <a:xfrm>
              <a:off x="3881365" y="5911947"/>
              <a:ext cx="1996910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00" dirty="0">
                <a:solidFill>
                  <a:prstClr val="white"/>
                </a:solidFill>
              </a:endParaRPr>
            </a:p>
          </p:txBody>
        </p:sp>
        <p:sp>
          <p:nvSpPr>
            <p:cNvPr id="1385" name="TextBox 5"/>
            <p:cNvSpPr txBox="1">
              <a:spLocks noChangeArrowheads="1"/>
            </p:cNvSpPr>
            <p:nvPr/>
          </p:nvSpPr>
          <p:spPr bwMode="auto">
            <a:xfrm>
              <a:off x="4049018" y="5936972"/>
              <a:ext cx="1682267" cy="3192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386" name="TextBox 5"/>
          <p:cNvSpPr txBox="1">
            <a:spLocks noChangeArrowheads="1"/>
          </p:cNvSpPr>
          <p:nvPr/>
        </p:nvSpPr>
        <p:spPr bwMode="auto">
          <a:xfrm>
            <a:off x="702204" y="6036669"/>
            <a:ext cx="1064362" cy="1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порт</a:t>
            </a:r>
            <a:endParaRPr lang="ru-RU" sz="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7" name="TextBox 5"/>
          <p:cNvSpPr txBox="1">
            <a:spLocks noChangeArrowheads="1"/>
          </p:cNvSpPr>
          <p:nvPr/>
        </p:nvSpPr>
        <p:spPr bwMode="auto">
          <a:xfrm>
            <a:off x="687827" y="6396331"/>
            <a:ext cx="1064362" cy="1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Населённый пункт</a:t>
            </a:r>
            <a:endParaRPr lang="ru-RU" sz="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8" name="Text Box 182"/>
          <p:cNvSpPr txBox="1">
            <a:spLocks noChangeArrowheads="1"/>
          </p:cNvSpPr>
          <p:nvPr/>
        </p:nvSpPr>
        <p:spPr bwMode="auto">
          <a:xfrm>
            <a:off x="99608" y="6408763"/>
            <a:ext cx="486180" cy="142991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</a:t>
            </a:r>
            <a:endParaRPr lang="ru-RU" altLang="ru-RU" sz="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82" name="Group 1944"/>
          <p:cNvGrpSpPr>
            <a:grpSpLocks/>
          </p:cNvGrpSpPr>
          <p:nvPr/>
        </p:nvGrpSpPr>
        <p:grpSpPr bwMode="auto">
          <a:xfrm rot="368288" flipH="1">
            <a:off x="234758" y="5995750"/>
            <a:ext cx="215880" cy="373966"/>
            <a:chOff x="354" y="4639"/>
            <a:chExt cx="637" cy="528"/>
          </a:xfrm>
        </p:grpSpPr>
        <p:grpSp>
          <p:nvGrpSpPr>
            <p:cNvPr id="1483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1549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550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1484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1485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1486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1542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1544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1546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547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548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1545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1543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1487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1488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1493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1531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32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33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34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35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536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537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38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539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40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41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1494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1495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1518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1529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530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1519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1520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1521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1522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3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4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5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6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7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8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1496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1497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1508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1513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14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15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16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17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1509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510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511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512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1498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1499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1501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1503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1504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1505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506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507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1502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1500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1489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1490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491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492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sp>
        <p:nvSpPr>
          <p:cNvPr id="1382" name="Скругленная прямоугольная выноска 1381"/>
          <p:cNvSpPr/>
          <p:nvPr/>
        </p:nvSpPr>
        <p:spPr>
          <a:xfrm>
            <a:off x="5543439" y="6308671"/>
            <a:ext cx="2771219" cy="434639"/>
          </a:xfrm>
          <a:prstGeom prst="wedgeRoundRectCallout">
            <a:avLst>
              <a:gd name="adj1" fmla="val -64955"/>
              <a:gd name="adj2" fmla="val 737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самый большой пассажирский порт на Черном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Акватория порта делится на 2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части: мелководную и глубоководную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0" name="Скругленная прямоугольная выноска 1379"/>
          <p:cNvSpPr/>
          <p:nvPr/>
        </p:nvSpPr>
        <p:spPr>
          <a:xfrm>
            <a:off x="2048244" y="6594166"/>
            <a:ext cx="2532653" cy="206578"/>
          </a:xfrm>
          <a:prstGeom prst="wedgeRoundRectCallout">
            <a:avLst>
              <a:gd name="adj1" fmla="val 55168"/>
              <a:gd name="adj2" fmla="val -3707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Порт не замерзающий, навигация длится круглый год. </a:t>
            </a:r>
          </a:p>
        </p:txBody>
      </p:sp>
      <p:sp>
        <p:nvSpPr>
          <p:cNvPr id="1381" name="Скругленная прямоугольная выноска 1380"/>
          <p:cNvSpPr/>
          <p:nvPr/>
        </p:nvSpPr>
        <p:spPr>
          <a:xfrm>
            <a:off x="4683740" y="5189316"/>
            <a:ext cx="3286894" cy="415578"/>
          </a:xfrm>
          <a:prstGeom prst="wedgeRoundRectCallout">
            <a:avLst>
              <a:gd name="adj1" fmla="val -63470"/>
              <a:gd name="adj2" fmla="val 5047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Туапсе. Иногда  возникает </a:t>
            </a:r>
            <a:r>
              <a:rPr lang="ru-RU" sz="7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тягун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штормовые ветры ю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м/с, высота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 более 2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Не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местом убежища для судов в штормовую погоду, за исключением маломерных, спортивных парусных и прогулочных судов. </a:t>
            </a:r>
          </a:p>
        </p:txBody>
      </p:sp>
      <p:sp>
        <p:nvSpPr>
          <p:cNvPr id="1373" name="Text Box 182"/>
          <p:cNvSpPr txBox="1">
            <a:spLocks noChangeArrowheads="1"/>
          </p:cNvSpPr>
          <p:nvPr/>
        </p:nvSpPr>
        <p:spPr bwMode="auto">
          <a:xfrm>
            <a:off x="4993730" y="6202166"/>
            <a:ext cx="504696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4" name="Text Box 182"/>
          <p:cNvSpPr txBox="1">
            <a:spLocks noChangeArrowheads="1"/>
          </p:cNvSpPr>
          <p:nvPr/>
        </p:nvSpPr>
        <p:spPr bwMode="auto">
          <a:xfrm>
            <a:off x="4135245" y="5278086"/>
            <a:ext cx="463684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1" name="Скругленная прямоугольная выноска 1550"/>
          <p:cNvSpPr/>
          <p:nvPr/>
        </p:nvSpPr>
        <p:spPr>
          <a:xfrm>
            <a:off x="99609" y="1717814"/>
            <a:ext cx="2664974" cy="1412555"/>
          </a:xfrm>
          <a:prstGeom prst="wedgeRoundRectCallout">
            <a:avLst>
              <a:gd name="adj1" fmla="val 23450"/>
              <a:gd name="adj2" fmla="val 623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ru-RU" sz="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 «Тамань»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9 действующих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причалов с физическим износом </a:t>
            </a:r>
            <a:r>
              <a:rPr lang="en-US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Порт доступен для захода судов длиной до 275 м, шириной до 48,0 м, осадкой до 14,0 м. Длина причального фронта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- 2286 погон. м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Пропускная способность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перевалки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грузов-28,1 млн. т./год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нефтепродуктов и сжиженных углеводородных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газов-19,9,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пищевых наливных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грузов-1,7,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насыпных зерновых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грузов-6,5.</a:t>
            </a:r>
          </a:p>
          <a:p>
            <a:pPr marL="228600" indent="-228600" algn="ctr">
              <a:buAutoNum type="arabicPeriod"/>
            </a:pP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 «Кавказ» </a:t>
            </a:r>
          </a:p>
          <a:p>
            <a:pPr marL="228600" indent="-228600" algn="ctr">
              <a:buFontTx/>
              <a:buAutoNum type="arabicPeriod"/>
            </a:pP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 «Темрюк» имеет 20 причалов, длина причального фронта 2502,08 </a:t>
            </a:r>
            <a:r>
              <a:rPr lang="ru-RU" sz="7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погон.м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Пропускная способность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9400</a:t>
            </a:r>
          </a:p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50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584623</TotalTime>
  <Words>830</Words>
  <Application>Microsoft Office PowerPoint</Application>
  <PresentationFormat>Экран (4:3)</PresentationFormat>
  <Paragraphs>84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mchs</cp:lastModifiedBy>
  <cp:revision>25774</cp:revision>
  <cp:lastPrinted>2020-08-16T16:46:55Z</cp:lastPrinted>
  <dcterms:created xsi:type="dcterms:W3CDTF">2014-09-08T13:21:12Z</dcterms:created>
  <dcterms:modified xsi:type="dcterms:W3CDTF">2021-01-31T09:05:20Z</dcterms:modified>
</cp:coreProperties>
</file>